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5"/>
  </p:notesMasterIdLst>
  <p:sldIdLst>
    <p:sldId id="256" r:id="rId5"/>
    <p:sldId id="258" r:id="rId6"/>
    <p:sldId id="424" r:id="rId7"/>
    <p:sldId id="301" r:id="rId8"/>
    <p:sldId id="380" r:id="rId9"/>
    <p:sldId id="393" r:id="rId10"/>
    <p:sldId id="392" r:id="rId11"/>
    <p:sldId id="391" r:id="rId12"/>
    <p:sldId id="390" r:id="rId13"/>
    <p:sldId id="389" r:id="rId14"/>
    <p:sldId id="388" r:id="rId15"/>
    <p:sldId id="387" r:id="rId16"/>
    <p:sldId id="386" r:id="rId17"/>
    <p:sldId id="423" r:id="rId18"/>
    <p:sldId id="385" r:id="rId19"/>
    <p:sldId id="384" r:id="rId20"/>
    <p:sldId id="383" r:id="rId21"/>
    <p:sldId id="430" r:id="rId22"/>
    <p:sldId id="382" r:id="rId23"/>
    <p:sldId id="431" r:id="rId24"/>
    <p:sldId id="402" r:id="rId25"/>
    <p:sldId id="399" r:id="rId26"/>
    <p:sldId id="381" r:id="rId27"/>
    <p:sldId id="429" r:id="rId28"/>
    <p:sldId id="400" r:id="rId29"/>
    <p:sldId id="398" r:id="rId30"/>
    <p:sldId id="397" r:id="rId31"/>
    <p:sldId id="396" r:id="rId32"/>
    <p:sldId id="395" r:id="rId33"/>
    <p:sldId id="401" r:id="rId34"/>
    <p:sldId id="394" r:id="rId35"/>
    <p:sldId id="426" r:id="rId36"/>
    <p:sldId id="425" r:id="rId37"/>
    <p:sldId id="404" r:id="rId38"/>
    <p:sldId id="427" r:id="rId39"/>
    <p:sldId id="403" r:id="rId40"/>
    <p:sldId id="407" r:id="rId41"/>
    <p:sldId id="418" r:id="rId42"/>
    <p:sldId id="417" r:id="rId43"/>
    <p:sldId id="428" r:id="rId44"/>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7" autoAdjust="0"/>
    <p:restoredTop sz="92602" autoAdjust="0"/>
  </p:normalViewPr>
  <p:slideViewPr>
    <p:cSldViewPr>
      <p:cViewPr varScale="1">
        <p:scale>
          <a:sx n="69" d="100"/>
          <a:sy n="69" d="100"/>
        </p:scale>
        <p:origin x="1602"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906"/>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A35D4C-0A1A-423B-89E3-CDF485689431}"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C4781F-8D2B-4BD1-86DA-DE9210F79852}" type="slidenum">
              <a:rPr lang="en-US"/>
              <a:pPr>
                <a:defRPr/>
              </a:pPr>
              <a:t>‹#›</a:t>
            </a:fld>
            <a:endParaRPr lang="en-US" dirty="0"/>
          </a:p>
        </p:txBody>
      </p:sp>
    </p:spTree>
    <p:extLst>
      <p:ext uri="{BB962C8B-B14F-4D97-AF65-F5344CB8AC3E}">
        <p14:creationId xmlns:p14="http://schemas.microsoft.com/office/powerpoint/2010/main" val="362607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a:t>
            </a:fld>
            <a:endParaRPr lang="en-US" dirty="0"/>
          </a:p>
        </p:txBody>
      </p:sp>
    </p:spTree>
    <p:extLst>
      <p:ext uri="{BB962C8B-B14F-4D97-AF65-F5344CB8AC3E}">
        <p14:creationId xmlns:p14="http://schemas.microsoft.com/office/powerpoint/2010/main" val="31298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Once alternatives have been identified, a decision maker must evaluate each one. How? By using the criteria established in Step 2. Exhibit 2-3 shows the assessed values that Amanda gave each alternative after doing some research on them. Keep in mind that this data represents an assessment of the eight alternatives using the decision criteria, but </a:t>
            </a:r>
            <a:r>
              <a:rPr lang="en-US" i="1" dirty="0" smtClean="0">
                <a:cs typeface="Arial" charset="0"/>
              </a:rPr>
              <a:t>not </a:t>
            </a:r>
            <a:r>
              <a:rPr lang="en-US" dirty="0" smtClean="0">
                <a:cs typeface="Arial" charset="0"/>
              </a:rPr>
              <a:t>the weighting. When you multiply each alternative by the assigned</a:t>
            </a:r>
            <a:r>
              <a:rPr lang="en-US" baseline="0" dirty="0" smtClean="0">
                <a:cs typeface="Arial" charset="0"/>
              </a:rPr>
              <a:t> </a:t>
            </a:r>
            <a:r>
              <a:rPr lang="en-US" dirty="0" smtClean="0">
                <a:cs typeface="Arial" charset="0"/>
              </a:rPr>
              <a:t>weight, you get the weighted alternatives as shown in Exhibit 2-4. The total score for each alternative, then, is the sum of its weighted criteria. </a:t>
            </a:r>
          </a:p>
          <a:p>
            <a:pPr eaLnBrk="1" hangingPunct="1"/>
            <a:endParaRPr lang="en-US" dirty="0" smtClean="0">
              <a:cs typeface="Arial" charset="0"/>
            </a:endParaRPr>
          </a:p>
          <a:p>
            <a:pPr eaLnBrk="1" hangingPunct="1"/>
            <a:r>
              <a:rPr lang="en-US" dirty="0" smtClean="0">
                <a:cs typeface="Arial" charset="0"/>
              </a:rPr>
              <a:t>Sometimes a decision maker might be able to skip this step. If one alternative scores highest on every criterion, you wouldn’t need to consider the weights because that alternative would already be the top choice. Or if the weights were all equal, you could evaluate an alternative merely by summing up the assessed values for each one. (Look again at Exhibit 2-3.) For example, the score for the HP </a:t>
            </a:r>
            <a:r>
              <a:rPr lang="en-US" dirty="0" err="1" smtClean="0">
                <a:cs typeface="Arial" charset="0"/>
              </a:rPr>
              <a:t>ProBook</a:t>
            </a:r>
            <a:r>
              <a:rPr lang="en-US" dirty="0" smtClean="0">
                <a:cs typeface="Arial" charset="0"/>
              </a:rPr>
              <a:t> would be 36, and the score for the Sony NW would be 35.</a:t>
            </a:r>
          </a:p>
        </p:txBody>
      </p:sp>
      <p:sp>
        <p:nvSpPr>
          <p:cNvPr id="4" name="Slide Number Placeholder 3"/>
          <p:cNvSpPr>
            <a:spLocks noGrp="1"/>
          </p:cNvSpPr>
          <p:nvPr>
            <p:ph type="sldNum" sz="quarter" idx="5"/>
          </p:nvPr>
        </p:nvSpPr>
        <p:spPr/>
        <p:txBody>
          <a:bodyPr/>
          <a:lstStyle/>
          <a:p>
            <a:pPr>
              <a:defRPr/>
            </a:pPr>
            <a:fld id="{DD183172-FDAF-45F2-8D02-07728A54BC9B}" type="slidenum">
              <a:rPr lang="en-US" smtClean="0"/>
              <a:pPr>
                <a:defRPr/>
              </a:pPr>
              <a:t>12</a:t>
            </a:fld>
            <a:endParaRPr lang="en-US" dirty="0"/>
          </a:p>
        </p:txBody>
      </p:sp>
    </p:spTree>
    <p:extLst>
      <p:ext uri="{BB962C8B-B14F-4D97-AF65-F5344CB8AC3E}">
        <p14:creationId xmlns:p14="http://schemas.microsoft.com/office/powerpoint/2010/main" val="214282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The sixth step in the decision-making process is choosing the best alternative or the one that generated the highest total in Step 5. In our example (Exhibit 2-4), Amanda would choose the Dell </a:t>
            </a:r>
            <a:r>
              <a:rPr lang="en-US" dirty="0" err="1" smtClean="0">
                <a:cs typeface="Arial" charset="0"/>
              </a:rPr>
              <a:t>Inspiron</a:t>
            </a:r>
            <a:r>
              <a:rPr lang="en-US" dirty="0" smtClean="0">
                <a:cs typeface="Arial" charset="0"/>
              </a:rPr>
              <a:t> because it scored higher than all other alternatives (249 total).</a:t>
            </a:r>
          </a:p>
        </p:txBody>
      </p:sp>
      <p:sp>
        <p:nvSpPr>
          <p:cNvPr id="4" name="Slide Number Placeholder 3"/>
          <p:cNvSpPr>
            <a:spLocks noGrp="1"/>
          </p:cNvSpPr>
          <p:nvPr>
            <p:ph type="sldNum" sz="quarter" idx="5"/>
          </p:nvPr>
        </p:nvSpPr>
        <p:spPr/>
        <p:txBody>
          <a:bodyPr/>
          <a:lstStyle/>
          <a:p>
            <a:pPr>
              <a:defRPr/>
            </a:pPr>
            <a:fld id="{88ABEB53-3B9E-4B8A-AED4-4E586EE0BAA5}" type="slidenum">
              <a:rPr lang="en-US" smtClean="0"/>
              <a:pPr>
                <a:defRPr/>
              </a:pPr>
              <a:t>13</a:t>
            </a:fld>
            <a:endParaRPr lang="en-US" dirty="0"/>
          </a:p>
        </p:txBody>
      </p:sp>
    </p:spTree>
    <p:extLst>
      <p:ext uri="{BB962C8B-B14F-4D97-AF65-F5344CB8AC3E}">
        <p14:creationId xmlns:p14="http://schemas.microsoft.com/office/powerpoint/2010/main" val="222114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2479AEC-4023-466F-8F44-086992C6BEB6}" type="slidenum">
              <a:rPr lang="en-US" smtClean="0"/>
              <a:pPr>
                <a:defRPr/>
              </a:pPr>
              <a:t>14</a:t>
            </a:fld>
            <a:endParaRPr lang="en-US" dirty="0"/>
          </a:p>
        </p:txBody>
      </p:sp>
    </p:spTree>
    <p:extLst>
      <p:ext uri="{BB962C8B-B14F-4D97-AF65-F5344CB8AC3E}">
        <p14:creationId xmlns:p14="http://schemas.microsoft.com/office/powerpoint/2010/main" val="76299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smtClean="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5"/>
          </p:nvPr>
        </p:nvSpPr>
        <p:spPr/>
        <p:txBody>
          <a:bodyPr/>
          <a:lstStyle/>
          <a:p>
            <a:pPr>
              <a:defRPr/>
            </a:pPr>
            <a:fld id="{26067F0C-34E3-44F1-9CC0-CEC8C9B8BF40}" type="slidenum">
              <a:rPr lang="en-US" smtClean="0"/>
              <a:pPr>
                <a:defRPr/>
              </a:pPr>
              <a:t>15</a:t>
            </a:fld>
            <a:endParaRPr lang="en-US" dirty="0"/>
          </a:p>
        </p:txBody>
      </p:sp>
    </p:spTree>
    <p:extLst>
      <p:ext uri="{BB962C8B-B14F-4D97-AF65-F5344CB8AC3E}">
        <p14:creationId xmlns:p14="http://schemas.microsoft.com/office/powerpoint/2010/main" val="42104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smtClean="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5"/>
          </p:nvPr>
        </p:nvSpPr>
        <p:spPr/>
        <p:txBody>
          <a:bodyPr/>
          <a:lstStyle/>
          <a:p>
            <a:pPr>
              <a:defRPr/>
            </a:pPr>
            <a:fld id="{1C966C7C-4553-4387-971F-617BBD256F7B}" type="slidenum">
              <a:rPr lang="en-US" smtClean="0"/>
              <a:pPr>
                <a:defRPr/>
              </a:pPr>
              <a:t>16</a:t>
            </a:fld>
            <a:endParaRPr lang="en-US" dirty="0"/>
          </a:p>
        </p:txBody>
      </p:sp>
    </p:spTree>
    <p:extLst>
      <p:ext uri="{BB962C8B-B14F-4D97-AF65-F5344CB8AC3E}">
        <p14:creationId xmlns:p14="http://schemas.microsoft.com/office/powerpoint/2010/main" val="98613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Although everyone in an organization makes decisions, decision-making is particularly important to managers. As Exhibit 6-5 shows, it’s part of all four managerial functions. In fact, that’s why we say that decision-making is the essence of management.  And that’s why managers—when they plan, organize, lead, and control—are called </a:t>
            </a:r>
            <a:r>
              <a:rPr lang="en-US" i="1" dirty="0" smtClean="0">
                <a:cs typeface="Arial" charset="0"/>
              </a:rPr>
              <a:t>decision makers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CEFACF48-F71E-4940-8E2E-F5A0376E6F40}" type="slidenum">
              <a:rPr lang="en-US" smtClean="0"/>
              <a:pPr>
                <a:defRPr/>
              </a:pPr>
              <a:t>17</a:t>
            </a:fld>
            <a:endParaRPr lang="en-US" dirty="0"/>
          </a:p>
        </p:txBody>
      </p:sp>
    </p:spTree>
    <p:extLst>
      <p:ext uri="{BB962C8B-B14F-4D97-AF65-F5344CB8AC3E}">
        <p14:creationId xmlns:p14="http://schemas.microsoft.com/office/powerpoint/2010/main" val="53779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Although everyone in an organization makes decisions, decision-making is particularly important to managers. As Exhibit 6-5 shows, it’s part of all four managerial functions. In fact, that’s why we say that decision-making is the essence of management.  And that’s why managers—when they plan, organize, lead, and control—are called </a:t>
            </a:r>
            <a:r>
              <a:rPr lang="en-US" i="1" dirty="0" smtClean="0">
                <a:cs typeface="Arial" charset="0"/>
              </a:rPr>
              <a:t>decision makers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CEFACF48-F71E-4940-8E2E-F5A0376E6F40}" type="slidenum">
              <a:rPr lang="en-US" smtClean="0"/>
              <a:pPr>
                <a:defRPr/>
              </a:pPr>
              <a:t>18</a:t>
            </a:fld>
            <a:endParaRPr lang="en-US" dirty="0"/>
          </a:p>
        </p:txBody>
      </p:sp>
    </p:spTree>
    <p:extLst>
      <p:ext uri="{BB962C8B-B14F-4D97-AF65-F5344CB8AC3E}">
        <p14:creationId xmlns:p14="http://schemas.microsoft.com/office/powerpoint/2010/main" val="53779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3365CE2-D001-4D84-946E-1FDF937EB661}" type="slidenum">
              <a:rPr lang="en-US" smtClean="0"/>
              <a:pPr>
                <a:defRPr/>
              </a:pPr>
              <a:t>19</a:t>
            </a:fld>
            <a:endParaRPr lang="en-US" dirty="0"/>
          </a:p>
        </p:txBody>
      </p:sp>
    </p:spTree>
    <p:extLst>
      <p:ext uri="{BB962C8B-B14F-4D97-AF65-F5344CB8AC3E}">
        <p14:creationId xmlns:p14="http://schemas.microsoft.com/office/powerpoint/2010/main" val="218897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3365CE2-D001-4D84-946E-1FDF937EB661}" type="slidenum">
              <a:rPr lang="en-US" smtClean="0"/>
              <a:pPr>
                <a:defRPr/>
              </a:pPr>
              <a:t>20</a:t>
            </a:fld>
            <a:endParaRPr lang="en-US" dirty="0"/>
          </a:p>
        </p:txBody>
      </p:sp>
    </p:spTree>
    <p:extLst>
      <p:ext uri="{BB962C8B-B14F-4D97-AF65-F5344CB8AC3E}">
        <p14:creationId xmlns:p14="http://schemas.microsoft.com/office/powerpoint/2010/main" val="2188977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dirty="0" smtClean="0">
                <a:cs typeface="Arial" charset="0"/>
              </a:rPr>
              <a:t>Exhibit 2-12 provides an overview of managerial decision-making. Because it’s in their best interests, managers </a:t>
            </a:r>
            <a:r>
              <a:rPr lang="en-US" i="1" dirty="0" smtClean="0">
                <a:cs typeface="Arial" charset="0"/>
              </a:rPr>
              <a:t>want </a:t>
            </a:r>
            <a:r>
              <a:rPr lang="en-US" dirty="0" smtClean="0">
                <a:cs typeface="Arial" charset="0"/>
              </a:rPr>
              <a:t>to make good</a:t>
            </a:r>
          </a:p>
          <a:p>
            <a:pPr eaLnBrk="1" hangingPunct="1"/>
            <a:r>
              <a:rPr lang="en-US" dirty="0" smtClean="0">
                <a:cs typeface="Arial" charset="0"/>
              </a:rPr>
              <a:t>decisions— that is, choose the “best” alternative, implement it, and determine whether it takes care of the problem, which is the reason the decision was needed in the first place.</a:t>
            </a:r>
          </a:p>
        </p:txBody>
      </p:sp>
      <p:sp>
        <p:nvSpPr>
          <p:cNvPr id="4" name="Slide Number Placeholder 3"/>
          <p:cNvSpPr>
            <a:spLocks noGrp="1"/>
          </p:cNvSpPr>
          <p:nvPr>
            <p:ph type="sldNum" sz="quarter" idx="5"/>
          </p:nvPr>
        </p:nvSpPr>
        <p:spPr/>
        <p:txBody>
          <a:bodyPr/>
          <a:lstStyle/>
          <a:p>
            <a:pPr>
              <a:defRPr/>
            </a:pPr>
            <a:fld id="{29D0BC74-E947-4556-980A-A17365DBE2EF}" type="slidenum">
              <a:rPr lang="en-US" smtClean="0"/>
              <a:pPr>
                <a:defRPr/>
              </a:pPr>
              <a:t>21</a:t>
            </a:fld>
            <a:endParaRPr lang="en-US" dirty="0"/>
          </a:p>
        </p:txBody>
      </p:sp>
    </p:spTree>
    <p:extLst>
      <p:ext uri="{BB962C8B-B14F-4D97-AF65-F5344CB8AC3E}">
        <p14:creationId xmlns:p14="http://schemas.microsoft.com/office/powerpoint/2010/main" val="393719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Managers at all levels and in all areas of organizations make </a:t>
            </a:r>
            <a:r>
              <a:rPr lang="en-US" b="1" dirty="0" smtClean="0">
                <a:cs typeface="Arial" charset="0"/>
              </a:rPr>
              <a:t>decisions</a:t>
            </a:r>
            <a:r>
              <a:rPr lang="en-US" dirty="0" smtClean="0">
                <a:cs typeface="Arial" charset="0"/>
              </a:rPr>
              <a:t>. That is, they make choices. Although decision-making is typically described as choosing among alternatives, this view is too simplistic. Why? Because decision-making is (and should be) a process,</a:t>
            </a:r>
            <a:r>
              <a:rPr lang="en-US" baseline="0" dirty="0" smtClean="0">
                <a:cs typeface="Arial" charset="0"/>
              </a:rPr>
              <a:t> </a:t>
            </a:r>
            <a:r>
              <a:rPr lang="en-US" dirty="0" smtClean="0">
                <a:cs typeface="Arial" charset="0"/>
              </a:rPr>
              <a:t>not just a simple act of choosing among alternatives.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087750B-B365-41F0-9F6D-7D6128DADE06}" type="slidenum">
              <a:rPr lang="en-US" smtClean="0"/>
              <a:pPr>
                <a:defRPr/>
              </a:pPr>
              <a:t>4</a:t>
            </a:fld>
            <a:endParaRPr lang="en-US" dirty="0"/>
          </a:p>
        </p:txBody>
      </p:sp>
    </p:spTree>
    <p:extLst>
      <p:ext uri="{BB962C8B-B14F-4D97-AF65-F5344CB8AC3E}">
        <p14:creationId xmlns:p14="http://schemas.microsoft.com/office/powerpoint/2010/main" val="214033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We assume that managers will use </a:t>
            </a:r>
            <a:r>
              <a:rPr lang="en-US" b="1" dirty="0" smtClean="0">
                <a:cs typeface="Arial" charset="0"/>
              </a:rPr>
              <a:t>rational decision-making</a:t>
            </a:r>
            <a:r>
              <a:rPr lang="en-US" dirty="0" smtClean="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p:txBody>
      </p:sp>
      <p:sp>
        <p:nvSpPr>
          <p:cNvPr id="4" name="Slide Number Placeholder 3"/>
          <p:cNvSpPr>
            <a:spLocks noGrp="1"/>
          </p:cNvSpPr>
          <p:nvPr>
            <p:ph type="sldNum" sz="quarter" idx="5"/>
          </p:nvPr>
        </p:nvSpPr>
        <p:spPr/>
        <p:txBody>
          <a:bodyPr/>
          <a:lstStyle/>
          <a:p>
            <a:pPr>
              <a:defRPr/>
            </a:pPr>
            <a:fld id="{DCA333DA-B7B4-47F6-987A-5BDAF7E3867C}" type="slidenum">
              <a:rPr lang="en-US" smtClean="0"/>
              <a:pPr>
                <a:defRPr/>
              </a:pPr>
              <a:t>22</a:t>
            </a:fld>
            <a:endParaRPr lang="en-US" dirty="0"/>
          </a:p>
        </p:txBody>
      </p:sp>
    </p:spTree>
    <p:extLst>
      <p:ext uri="{BB962C8B-B14F-4D97-AF65-F5344CB8AC3E}">
        <p14:creationId xmlns:p14="http://schemas.microsoft.com/office/powerpoint/2010/main" val="910510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 more realistic approach to describing how managers make decisions is the concept of </a:t>
            </a:r>
            <a:r>
              <a:rPr lang="en-US" b="1" dirty="0" smtClean="0">
                <a:cs typeface="Arial" charset="0"/>
              </a:rPr>
              <a:t>bounded rationality</a:t>
            </a:r>
            <a:r>
              <a:rPr lang="en-US" dirty="0" smtClean="0">
                <a:cs typeface="Arial" charset="0"/>
              </a:rPr>
              <a:t>, which says that managers make decisions rationally, but are limited (bounded) by their ability to process information. Because they can’t possibly analyze all information on all alternatives, managers </a:t>
            </a:r>
            <a:r>
              <a:rPr lang="en-US" b="1" dirty="0" smtClean="0">
                <a:cs typeface="Arial" charset="0"/>
              </a:rPr>
              <a:t>satisfice</a:t>
            </a:r>
            <a:r>
              <a:rPr lang="en-US" dirty="0" smtClean="0">
                <a:cs typeface="Arial" charset="0"/>
              </a:rPr>
              <a:t>, rather than maximize. That is, they accept solutions that are “good enough.” They’re being rational within the limits (bounds) of their ability to process information.</a:t>
            </a:r>
          </a:p>
          <a:p>
            <a:pPr eaLnBrk="1" hangingPunct="1"/>
            <a:endParaRPr lang="en-US" dirty="0" smtClean="0">
              <a:cs typeface="Arial" charset="0"/>
            </a:endParaRPr>
          </a:p>
          <a:p>
            <a:pPr eaLnBrk="1" hangingPunct="1"/>
            <a:r>
              <a:rPr lang="en-US" dirty="0" smtClean="0">
                <a:cs typeface="Arial" charset="0"/>
              </a:rPr>
              <a:t>However, keep in mind that their decision-making is also likely influenced by the organization’s culture, internal politics, power considerations, and by a phenomenon called </a:t>
            </a:r>
            <a:r>
              <a:rPr lang="en-US" b="1" dirty="0" smtClean="0">
                <a:cs typeface="Arial" charset="0"/>
              </a:rPr>
              <a:t>escalation of commitment</a:t>
            </a:r>
            <a:r>
              <a:rPr lang="en-US" dirty="0" smtClean="0">
                <a:cs typeface="Arial" charset="0"/>
              </a:rPr>
              <a:t>, an increased commitment to a previous decision despite evidence that it may have been wrong.</a:t>
            </a:r>
          </a:p>
        </p:txBody>
      </p:sp>
      <p:sp>
        <p:nvSpPr>
          <p:cNvPr id="4" name="Slide Number Placeholder 3"/>
          <p:cNvSpPr>
            <a:spLocks noGrp="1"/>
          </p:cNvSpPr>
          <p:nvPr>
            <p:ph type="sldNum" sz="quarter" idx="5"/>
          </p:nvPr>
        </p:nvSpPr>
        <p:spPr/>
        <p:txBody>
          <a:bodyPr/>
          <a:lstStyle/>
          <a:p>
            <a:pPr>
              <a:defRPr/>
            </a:pPr>
            <a:fld id="{6E8A285F-868D-4B8E-96B7-113AF31B6C07}" type="slidenum">
              <a:rPr lang="en-US" smtClean="0"/>
              <a:pPr>
                <a:defRPr/>
              </a:pPr>
              <a:t>23</a:t>
            </a:fld>
            <a:endParaRPr lang="en-US" dirty="0"/>
          </a:p>
        </p:txBody>
      </p:sp>
    </p:spTree>
    <p:extLst>
      <p:ext uri="{BB962C8B-B14F-4D97-AF65-F5344CB8AC3E}">
        <p14:creationId xmlns:p14="http://schemas.microsoft.com/office/powerpoint/2010/main" val="295439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What is </a:t>
            </a:r>
            <a:r>
              <a:rPr lang="en-US" b="1" dirty="0" smtClean="0">
                <a:cs typeface="Arial" charset="0"/>
              </a:rPr>
              <a:t>intuitive decision making</a:t>
            </a:r>
            <a:r>
              <a:rPr lang="en-US" dirty="0" smtClean="0">
                <a:cs typeface="Arial" charset="0"/>
              </a:rPr>
              <a:t>? It’s making decisions on the basis of experience, feelings, and accumulated judgment. Researchers studying managers’ use of intuitive decision-making have identified five different aspects of intuition, which are described in Exhibit 6-6.</a:t>
            </a:r>
          </a:p>
        </p:txBody>
      </p:sp>
      <p:sp>
        <p:nvSpPr>
          <p:cNvPr id="4" name="Slide Number Placeholder 3"/>
          <p:cNvSpPr>
            <a:spLocks noGrp="1"/>
          </p:cNvSpPr>
          <p:nvPr>
            <p:ph type="sldNum" sz="quarter" idx="5"/>
          </p:nvPr>
        </p:nvSpPr>
        <p:spPr/>
        <p:txBody>
          <a:bodyPr/>
          <a:lstStyle/>
          <a:p>
            <a:pPr>
              <a:defRPr/>
            </a:pPr>
            <a:fld id="{1DA0E070-A19A-4DBE-A77B-069509FF5A01}" type="slidenum">
              <a:rPr lang="en-US" smtClean="0"/>
              <a:pPr>
                <a:defRPr/>
              </a:pPr>
              <a:t>25</a:t>
            </a:fld>
            <a:endParaRPr lang="en-US" dirty="0"/>
          </a:p>
        </p:txBody>
      </p:sp>
    </p:spTree>
    <p:extLst>
      <p:ext uri="{BB962C8B-B14F-4D97-AF65-F5344CB8AC3E}">
        <p14:creationId xmlns:p14="http://schemas.microsoft.com/office/powerpoint/2010/main" val="3218167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360B661-6970-4EAD-977C-115BD9A724F7}" type="slidenum">
              <a:rPr lang="en-US" smtClean="0"/>
              <a:pPr>
                <a:defRPr/>
              </a:pPr>
              <a:t>26</a:t>
            </a:fld>
            <a:endParaRPr lang="en-US" dirty="0"/>
          </a:p>
        </p:txBody>
      </p:sp>
    </p:spTree>
    <p:extLst>
      <p:ext uri="{BB962C8B-B14F-4D97-AF65-F5344CB8AC3E}">
        <p14:creationId xmlns:p14="http://schemas.microsoft.com/office/powerpoint/2010/main" val="1762984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smtClean="0">
                <a:cs typeface="Arial" charset="0"/>
              </a:rPr>
              <a:t>evidence-based management (</a:t>
            </a:r>
            <a:r>
              <a:rPr lang="en-US" b="1" dirty="0" err="1" smtClean="0">
                <a:cs typeface="Arial" charset="0"/>
              </a:rPr>
              <a:t>EBMgt</a:t>
            </a:r>
            <a:r>
              <a:rPr lang="en-US" b="1" dirty="0" smtClean="0">
                <a:cs typeface="Arial" charset="0"/>
              </a:rPr>
              <a:t>)</a:t>
            </a:r>
            <a:r>
              <a:rPr lang="en-US" dirty="0" smtClean="0">
                <a:cs typeface="Arial" charset="0"/>
              </a:rPr>
              <a:t>, the “systematic use of the best available evidence to improve management practice.</a:t>
            </a:r>
          </a:p>
          <a:p>
            <a:pPr eaLnBrk="1" hangingPunct="1"/>
            <a:endParaRPr lang="en-US" dirty="0" smtClean="0">
              <a:cs typeface="Arial" charset="0"/>
            </a:endParaRPr>
          </a:p>
          <a:p>
            <a:pPr eaLnBrk="1" hangingPunct="1"/>
            <a:r>
              <a:rPr lang="en-US" dirty="0" err="1" smtClean="0">
                <a:cs typeface="Arial" charset="0"/>
              </a:rPr>
              <a:t>EBMgt</a:t>
            </a:r>
            <a:r>
              <a:rPr lang="en-US" dirty="0" smtClean="0">
                <a:cs typeface="Arial" charset="0"/>
              </a:rPr>
              <a:t> is quite relevant to managerial decision-making. The four essential elements of </a:t>
            </a:r>
            <a:r>
              <a:rPr lang="en-US" dirty="0" err="1" smtClean="0">
                <a:cs typeface="Arial" charset="0"/>
              </a:rPr>
              <a:t>EBMgt</a:t>
            </a:r>
            <a:r>
              <a:rPr lang="en-US" dirty="0" smtClean="0">
                <a:cs typeface="Arial" charset="0"/>
              </a:rPr>
              <a: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5"/>
          </p:nvPr>
        </p:nvSpPr>
        <p:spPr/>
        <p:txBody>
          <a:bodyPr/>
          <a:lstStyle/>
          <a:p>
            <a:pPr>
              <a:defRPr/>
            </a:pPr>
            <a:fld id="{057F2227-F51D-44B8-97E2-AE05F0FE0AAD}" type="slidenum">
              <a:rPr lang="en-US" smtClean="0"/>
              <a:pPr>
                <a:defRPr/>
              </a:pPr>
              <a:t>27</a:t>
            </a:fld>
            <a:endParaRPr lang="en-US" dirty="0"/>
          </a:p>
        </p:txBody>
      </p:sp>
    </p:spTree>
    <p:extLst>
      <p:ext uri="{BB962C8B-B14F-4D97-AF65-F5344CB8AC3E}">
        <p14:creationId xmlns:p14="http://schemas.microsoft.com/office/powerpoint/2010/main" val="2047938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cs typeface="Arial" charset="0"/>
              </a:rPr>
              <a:t>Some problems are straightforward. The decision maker’s goal is clear, the problem is familiar, and information about the problem is easily defined and complete. Such situations are called </a:t>
            </a:r>
            <a:r>
              <a:rPr lang="en-US" b="1" smtClean="0">
                <a:cs typeface="Arial" charset="0"/>
              </a:rPr>
              <a:t>structured problems </a:t>
            </a:r>
            <a:r>
              <a:rPr lang="en-US" smtClean="0">
                <a:cs typeface="Arial" charset="0"/>
              </a:rPr>
              <a:t>because they’re straightforward, familiar, and easily defined. Because it’s not an unusual occurrence, there’s probably some standardized routine for handling it. This is what we call a </a:t>
            </a:r>
            <a:r>
              <a:rPr lang="en-US" b="1" smtClean="0">
                <a:cs typeface="Arial" charset="0"/>
              </a:rPr>
              <a:t>programmed decision</a:t>
            </a:r>
            <a:r>
              <a:rPr lang="en-US" smtClean="0">
                <a:cs typeface="Arial" charset="0"/>
              </a:rPr>
              <a:t>, a</a:t>
            </a:r>
          </a:p>
          <a:p>
            <a:pPr eaLnBrk="1" hangingPunct="1"/>
            <a:r>
              <a:rPr lang="en-US" smtClean="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DAAEE2E-E56E-414F-9F81-A131CC8FB982}" type="slidenum">
              <a:rPr lang="en-US" smtClean="0"/>
              <a:pPr>
                <a:defRPr/>
              </a:pPr>
              <a:t>28</a:t>
            </a:fld>
            <a:endParaRPr lang="en-US" dirty="0"/>
          </a:p>
        </p:txBody>
      </p:sp>
    </p:spTree>
    <p:extLst>
      <p:ext uri="{BB962C8B-B14F-4D97-AF65-F5344CB8AC3E}">
        <p14:creationId xmlns:p14="http://schemas.microsoft.com/office/powerpoint/2010/main" val="3405334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procedure </a:t>
            </a:r>
            <a:r>
              <a:rPr lang="en-US" dirty="0" smtClean="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rule </a:t>
            </a:r>
            <a:r>
              <a:rPr lang="en-US" dirty="0" smtClean="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smtClean="0">
              <a:cs typeface="Arial" charset="0"/>
            </a:endParaRPr>
          </a:p>
          <a:p>
            <a:pPr eaLnBrk="1" hangingPunct="1"/>
            <a:r>
              <a:rPr lang="en-US" dirty="0" smtClean="0">
                <a:cs typeface="Arial" charset="0"/>
              </a:rPr>
              <a:t>The third type of programmed decisions is a </a:t>
            </a:r>
            <a:r>
              <a:rPr lang="en-US" b="1" dirty="0" smtClean="0">
                <a:cs typeface="Arial" charset="0"/>
              </a:rPr>
              <a:t>policy</a:t>
            </a:r>
            <a:r>
              <a:rPr lang="en-US" dirty="0" smtClean="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5"/>
          </p:nvPr>
        </p:nvSpPr>
        <p:spPr/>
        <p:txBody>
          <a:bodyPr/>
          <a:lstStyle/>
          <a:p>
            <a:pPr>
              <a:defRPr/>
            </a:pPr>
            <a:fld id="{C99E16A7-49FA-456C-92C5-6974942D589E}" type="slidenum">
              <a:rPr lang="en-US" smtClean="0"/>
              <a:pPr>
                <a:defRPr/>
              </a:pPr>
              <a:t>29</a:t>
            </a:fld>
            <a:endParaRPr lang="en-US" dirty="0"/>
          </a:p>
        </p:txBody>
      </p:sp>
    </p:spTree>
    <p:extLst>
      <p:ext uri="{BB962C8B-B14F-4D97-AF65-F5344CB8AC3E}">
        <p14:creationId xmlns:p14="http://schemas.microsoft.com/office/powerpoint/2010/main" val="328004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Not all the problems managers face can be solved using programmed decisions. Many organizational situations involve </a:t>
            </a:r>
            <a:r>
              <a:rPr lang="en-US" b="1" smtClean="0">
                <a:cs typeface="Arial" charset="0"/>
              </a:rPr>
              <a:t>unstructured problems</a:t>
            </a:r>
            <a:r>
              <a:rPr lang="en-US" smtClean="0">
                <a:cs typeface="Arial" charset="0"/>
              </a:rPr>
              <a:t>, new or unusual problems for which information is ambiguous or incomplete. Whether to build a new manufacturing facility in China is an example of an unstructured problem.</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B4BED80-6C5D-4FA6-82D8-D67B9904FC8C}" type="slidenum">
              <a:rPr lang="en-US" smtClean="0"/>
              <a:pPr>
                <a:defRPr/>
              </a:pPr>
              <a:t>30</a:t>
            </a:fld>
            <a:endParaRPr lang="en-US" dirty="0"/>
          </a:p>
        </p:txBody>
      </p:sp>
    </p:spTree>
    <p:extLst>
      <p:ext uri="{BB962C8B-B14F-4D97-AF65-F5344CB8AC3E}">
        <p14:creationId xmlns:p14="http://schemas.microsoft.com/office/powerpoint/2010/main" val="316238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Exhibit 2-7 describes the differences between programmed and </a:t>
            </a:r>
            <a:r>
              <a:rPr lang="en-US" dirty="0" err="1" smtClean="0">
                <a:cs typeface="Arial" charset="0"/>
              </a:rPr>
              <a:t>nonprogrammed</a:t>
            </a:r>
            <a:r>
              <a:rPr lang="en-US" dirty="0" smtClean="0">
                <a:cs typeface="Arial" charset="0"/>
              </a:rPr>
              <a:t> decisions. Lower-level managers mostly rely on programmed decisions (procedures, rules, and policies) because they confront familiar and repetitive problems. As managers move up the organizational hierarchy, the problems they confront become more unstructured.</a:t>
            </a:r>
          </a:p>
        </p:txBody>
      </p:sp>
      <p:sp>
        <p:nvSpPr>
          <p:cNvPr id="4" name="Slide Number Placeholder 3"/>
          <p:cNvSpPr>
            <a:spLocks noGrp="1"/>
          </p:cNvSpPr>
          <p:nvPr>
            <p:ph type="sldNum" sz="quarter" idx="5"/>
          </p:nvPr>
        </p:nvSpPr>
        <p:spPr/>
        <p:txBody>
          <a:bodyPr/>
          <a:lstStyle/>
          <a:p>
            <a:pPr>
              <a:defRPr/>
            </a:pPr>
            <a:fld id="{22DF7CF0-EC47-48C1-8282-B058A5B1F10C}" type="slidenum">
              <a:rPr lang="en-US" smtClean="0"/>
              <a:pPr>
                <a:defRPr/>
              </a:pPr>
              <a:t>31</a:t>
            </a:fld>
            <a:endParaRPr lang="en-US" dirty="0"/>
          </a:p>
        </p:txBody>
      </p:sp>
    </p:spTree>
    <p:extLst>
      <p:ext uri="{BB962C8B-B14F-4D97-AF65-F5344CB8AC3E}">
        <p14:creationId xmlns:p14="http://schemas.microsoft.com/office/powerpoint/2010/main" val="1378775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A marketing manager at Visa has determined four possible strategies (S1, S2, S3, and S4) for promoting the Visa card throughout the West Coast region of the United States. The marketing manager also knows that major competitor MasterCard has three competitive actions (CA1, CA2, and CA3) it’s using to promote its card in the same region. For this example, we’ll assume that the Visa manager had no previous knowledge that would allow her to determine probabilities of success of any of the four strategies. She formulates the matrix shown in Exhibit 2-9 to show the various Visa strategies and the resulting profit, depending on the competitive action used by MasterCard.</a:t>
            </a:r>
          </a:p>
        </p:txBody>
      </p:sp>
      <p:sp>
        <p:nvSpPr>
          <p:cNvPr id="4" name="Slide Number Placeholder 3"/>
          <p:cNvSpPr>
            <a:spLocks noGrp="1"/>
          </p:cNvSpPr>
          <p:nvPr>
            <p:ph type="sldNum" sz="quarter" idx="5"/>
          </p:nvPr>
        </p:nvSpPr>
        <p:spPr/>
        <p:txBody>
          <a:bodyPr/>
          <a:lstStyle/>
          <a:p>
            <a:pPr>
              <a:defRPr/>
            </a:pPr>
            <a:fld id="{A23E024D-D24F-4E05-B3BC-A8A7D08BBE45}" type="slidenum">
              <a:rPr lang="en-US" smtClean="0"/>
              <a:pPr>
                <a:defRPr/>
              </a:pPr>
              <a:t>34</a:t>
            </a:fld>
            <a:endParaRPr lang="en-US" dirty="0"/>
          </a:p>
        </p:txBody>
      </p:sp>
    </p:spTree>
    <p:extLst>
      <p:ext uri="{BB962C8B-B14F-4D97-AF65-F5344CB8AC3E}">
        <p14:creationId xmlns:p14="http://schemas.microsoft.com/office/powerpoint/2010/main" val="260865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ABEC76E-8DC1-4A64-B54B-39774731E215}" type="slidenum">
              <a:rPr lang="en-US" smtClean="0"/>
              <a:pPr>
                <a:defRPr/>
              </a:pPr>
              <a:t>5</a:t>
            </a:fld>
            <a:endParaRPr lang="en-US" dirty="0"/>
          </a:p>
        </p:txBody>
      </p:sp>
    </p:spTree>
    <p:extLst>
      <p:ext uri="{BB962C8B-B14F-4D97-AF65-F5344CB8AC3E}">
        <p14:creationId xmlns:p14="http://schemas.microsoft.com/office/powerpoint/2010/main" val="2441711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35</a:t>
            </a:fld>
            <a:endParaRPr lang="en-US" dirty="0"/>
          </a:p>
        </p:txBody>
      </p:sp>
    </p:spTree>
    <p:extLst>
      <p:ext uri="{BB962C8B-B14F-4D97-AF65-F5344CB8AC3E}">
        <p14:creationId xmlns:p14="http://schemas.microsoft.com/office/powerpoint/2010/main" val="4281919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smtClean="0">
                <a:cs typeface="Arial" charset="0"/>
              </a:rPr>
              <a:t>Your thinking style reflects two things: (1) the source of information you tend to use (external data and facts OR internal sources</a:t>
            </a:r>
          </a:p>
          <a:p>
            <a:pPr eaLnBrk="1" hangingPunct="1"/>
            <a:r>
              <a:rPr lang="en-US" smtClean="0">
                <a:cs typeface="Arial" charset="0"/>
              </a:rPr>
              <a:t>such as feelings and intuition), and (2) whether you process that information in a linear way (rational, logical, analytical) OR a nonlinear way (intuitive, creative, insightful). These four dimensions are collapsed into two styles. The first, </a:t>
            </a:r>
            <a:r>
              <a:rPr lang="en-US" b="1" smtClean="0">
                <a:cs typeface="Arial" charset="0"/>
              </a:rPr>
              <a:t>linear thinking style</a:t>
            </a:r>
            <a:r>
              <a:rPr lang="en-US" smtClean="0">
                <a:cs typeface="Arial" charset="0"/>
              </a:rPr>
              <a:t>, is characterized by a person’s preference for using external data and facts and processing this information through rational, logical thinking to guide decisions and actions. The second, </a:t>
            </a:r>
            <a:r>
              <a:rPr lang="en-US" b="1" smtClean="0">
                <a:cs typeface="Arial" charset="0"/>
              </a:rPr>
              <a:t>nonlinear thinking style</a:t>
            </a:r>
            <a:r>
              <a:rPr lang="en-US" smtClean="0">
                <a:cs typeface="Arial" charset="0"/>
              </a:rPr>
              <a:t>, is characterized by a preference for internal sources of information (feelings and intuition) and processing this information with internal insights, feelings, and hunches to guide decisions and actions.</a:t>
            </a:r>
          </a:p>
        </p:txBody>
      </p:sp>
      <p:sp>
        <p:nvSpPr>
          <p:cNvPr id="4" name="Slide Number Placeholder 3"/>
          <p:cNvSpPr>
            <a:spLocks noGrp="1"/>
          </p:cNvSpPr>
          <p:nvPr>
            <p:ph type="sldNum" sz="quarter" idx="5"/>
          </p:nvPr>
        </p:nvSpPr>
        <p:spPr/>
        <p:txBody>
          <a:bodyPr/>
          <a:lstStyle/>
          <a:p>
            <a:pPr>
              <a:defRPr/>
            </a:pPr>
            <a:fld id="{E46BD853-D81D-4EAF-94EB-DCEAF2D2C970}" type="slidenum">
              <a:rPr lang="en-US" smtClean="0"/>
              <a:pPr>
                <a:defRPr/>
              </a:pPr>
              <a:t>36</a:t>
            </a:fld>
            <a:endParaRPr lang="en-US" dirty="0"/>
          </a:p>
        </p:txBody>
      </p:sp>
    </p:spTree>
    <p:extLst>
      <p:ext uri="{BB962C8B-B14F-4D97-AF65-F5344CB8AC3E}">
        <p14:creationId xmlns:p14="http://schemas.microsoft.com/office/powerpoint/2010/main" val="2016848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02CB11B-7A95-44A5-B11A-6E3EE6158EC0}" type="slidenum">
              <a:rPr lang="en-US" smtClean="0"/>
              <a:pPr>
                <a:defRPr/>
              </a:pPr>
              <a:t>37</a:t>
            </a:fld>
            <a:endParaRPr lang="en-US" dirty="0"/>
          </a:p>
        </p:txBody>
      </p:sp>
    </p:spTree>
    <p:extLst>
      <p:ext uri="{BB962C8B-B14F-4D97-AF65-F5344CB8AC3E}">
        <p14:creationId xmlns:p14="http://schemas.microsoft.com/office/powerpoint/2010/main" val="1079696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Decision-making is serious business. Your abilities and track record as an effective decision maker will determine how your organizational work performance is evaluated and whether you’ll be promoted to higher and higher positions of responsibility. Below</a:t>
            </a:r>
            <a:r>
              <a:rPr lang="en-US" baseline="0" dirty="0" smtClean="0">
                <a:cs typeface="Arial" charset="0"/>
              </a:rPr>
              <a:t> </a:t>
            </a:r>
            <a:r>
              <a:rPr lang="en-US" dirty="0" smtClean="0">
                <a:cs typeface="Arial" charset="0"/>
              </a:rPr>
              <a:t>are some guidelines to help you be a better decision maker.</a:t>
            </a:r>
          </a:p>
          <a:p>
            <a:pPr eaLnBrk="1" hangingPunct="1"/>
            <a:endParaRPr lang="en-US" dirty="0" smtClean="0">
              <a:cs typeface="Arial" charset="0"/>
            </a:endParaRPr>
          </a:p>
          <a:p>
            <a:pPr eaLnBrk="1" hangingPunct="1"/>
            <a:r>
              <a:rPr lang="en-US" i="1" dirty="0" smtClean="0">
                <a:cs typeface="Arial" charset="0"/>
              </a:rPr>
              <a:t>Understand cultural differences. </a:t>
            </a:r>
            <a:r>
              <a:rPr lang="en-US" dirty="0" smtClean="0">
                <a:cs typeface="Arial" charset="0"/>
              </a:rPr>
              <a:t>Managers everywhere want to make good decisions. However, is there only one “best” way worldwide to make decisions? Or does the “best way depend on the values, beliefs, attitudes, and behavioral patterns of the people involved?”</a:t>
            </a:r>
          </a:p>
          <a:p>
            <a:pPr eaLnBrk="1" hangingPunct="1"/>
            <a:endParaRPr lang="en-US" dirty="0" smtClean="0">
              <a:cs typeface="Arial" charset="0"/>
            </a:endParaRPr>
          </a:p>
          <a:p>
            <a:pPr eaLnBrk="1" hangingPunct="1"/>
            <a:r>
              <a:rPr lang="en-US" i="1" dirty="0" smtClean="0">
                <a:cs typeface="Arial" charset="0"/>
              </a:rPr>
              <a:t>Create standards for good decision making. </a:t>
            </a:r>
            <a:r>
              <a:rPr lang="en-US" dirty="0" smtClean="0">
                <a:cs typeface="Arial" charset="0"/>
              </a:rPr>
              <a:t>Good decisions are forward-looking, use available information, consider all available and viable options, and do not create conflicts of interest.</a:t>
            </a:r>
          </a:p>
          <a:p>
            <a:pPr eaLnBrk="1" hangingPunct="1"/>
            <a:endParaRPr lang="en-US" dirty="0" smtClean="0">
              <a:cs typeface="Arial" charset="0"/>
            </a:endParaRPr>
          </a:p>
          <a:p>
            <a:pPr eaLnBrk="1" hangingPunct="1"/>
            <a:r>
              <a:rPr lang="en-US" i="1" dirty="0" smtClean="0">
                <a:cs typeface="Arial" charset="0"/>
              </a:rPr>
              <a:t>Know when it’s time to call it quits. </a:t>
            </a:r>
            <a:r>
              <a:rPr lang="en-US" dirty="0" smtClean="0">
                <a:cs typeface="Arial" charset="0"/>
              </a:rPr>
              <a:t>When it’s evident that a decision isn’t working, don’t be afraid to pull the plug.</a:t>
            </a:r>
          </a:p>
          <a:p>
            <a:pPr eaLnBrk="1" hangingPunct="1"/>
            <a:endParaRPr lang="en-US" dirty="0" smtClean="0">
              <a:cs typeface="Arial" charset="0"/>
            </a:endParaRPr>
          </a:p>
          <a:p>
            <a:pPr eaLnBrk="1" hangingPunct="1"/>
            <a:r>
              <a:rPr lang="en-US" i="1" dirty="0" smtClean="0">
                <a:cs typeface="Arial" charset="0"/>
              </a:rPr>
              <a:t>Use an effective decision-making process. </a:t>
            </a:r>
          </a:p>
          <a:p>
            <a:pPr eaLnBrk="1" hangingPunct="1"/>
            <a:endParaRPr lang="en-US" i="1" dirty="0" smtClean="0">
              <a:cs typeface="Arial" charset="0"/>
            </a:endParaRPr>
          </a:p>
          <a:p>
            <a:pPr eaLnBrk="1" hangingPunct="1"/>
            <a:r>
              <a:rPr lang="en-US" i="1" dirty="0" smtClean="0">
                <a:cs typeface="Arial" charset="0"/>
              </a:rPr>
              <a:t>Build an organization that can spot the unexpected and quickly adapt to the changed environment.</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5A75103-DD31-4922-A26D-9EC90650EB4B}" type="slidenum">
              <a:rPr lang="en-US" smtClean="0"/>
              <a:pPr>
                <a:defRPr/>
              </a:pPr>
              <a:t>38</a:t>
            </a:fld>
            <a:endParaRPr lang="en-US" dirty="0"/>
          </a:p>
        </p:txBody>
      </p:sp>
    </p:spTree>
    <p:extLst>
      <p:ext uri="{BB962C8B-B14F-4D97-AF65-F5344CB8AC3E}">
        <p14:creationId xmlns:p14="http://schemas.microsoft.com/office/powerpoint/2010/main" val="1465239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r>
              <a:rPr lang="en-US" dirty="0" smtClean="0">
                <a:cs typeface="Arial" charset="0"/>
              </a:rPr>
              <a:t>The way managers approach decision-making—using a rational and analytical mindset in identifying problems, coming up with alternatives, evaluating alternatives, and choosing one of those alternatives—may not be best and certainly not the only choice in today’s environment. That’s where design thinking comes in. </a:t>
            </a:r>
            <a:r>
              <a:rPr lang="en-US" b="1" dirty="0" smtClean="0">
                <a:cs typeface="Arial" charset="0"/>
              </a:rPr>
              <a:t>Design thinking </a:t>
            </a:r>
            <a:r>
              <a:rPr lang="en-US" dirty="0" smtClean="0">
                <a:cs typeface="Arial" charset="0"/>
              </a:rPr>
              <a:t>has been described as “approaching management problems as designers approach design problems.”</a:t>
            </a:r>
          </a:p>
          <a:p>
            <a:pPr eaLnBrk="1" hangingPunct="1"/>
            <a:endParaRPr lang="en-US" dirty="0" smtClean="0">
              <a:cs typeface="Arial" charset="0"/>
            </a:endParaRPr>
          </a:p>
          <a:p>
            <a:pPr eaLnBrk="1" hangingPunct="1"/>
            <a:r>
              <a:rPr lang="en-US" dirty="0" smtClean="0">
                <a:cs typeface="Arial" charset="0"/>
              </a:rPr>
              <a:t>Korean carmaker Hyundai decided</a:t>
            </a:r>
            <a:r>
              <a:rPr lang="en-US" baseline="0" dirty="0" smtClean="0">
                <a:cs typeface="Arial" charset="0"/>
              </a:rPr>
              <a:t> to take the design thinking approach in testing the durability and quality of its i30 hatchback family car by letting a group of forty safari park baboons examine it for ten hours.  </a:t>
            </a:r>
            <a:r>
              <a:rPr lang="en-US" baseline="0" dirty="0" err="1" smtClean="0">
                <a:cs typeface="Arial" charset="0"/>
              </a:rPr>
              <a:t>Hyundi</a:t>
            </a:r>
            <a:r>
              <a:rPr lang="en-US" baseline="0" dirty="0" smtClean="0">
                <a:cs typeface="Arial" charset="0"/>
              </a:rPr>
              <a:t> hopes that the lessons learned from the excessive wear- and - tear test of the car’s parts and interior can be applied to the research and development of future cars. </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5E30E19C-D8E2-4985-9AA3-315072F96B1F}" type="slidenum">
              <a:rPr lang="en-US" smtClean="0"/>
              <a:pPr>
                <a:defRPr/>
              </a:pPr>
              <a:t>39</a:t>
            </a:fld>
            <a:endParaRPr lang="en-US" dirty="0"/>
          </a:p>
        </p:txBody>
      </p:sp>
    </p:spTree>
    <p:extLst>
      <p:ext uri="{BB962C8B-B14F-4D97-AF65-F5344CB8AC3E}">
        <p14:creationId xmlns:p14="http://schemas.microsoft.com/office/powerpoint/2010/main" val="809274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40</a:t>
            </a:fld>
            <a:endParaRPr lang="en-US" dirty="0"/>
          </a:p>
        </p:txBody>
      </p:sp>
    </p:spTree>
    <p:extLst>
      <p:ext uri="{BB962C8B-B14F-4D97-AF65-F5344CB8AC3E}">
        <p14:creationId xmlns:p14="http://schemas.microsoft.com/office/powerpoint/2010/main" val="293729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Every decision starts with a </a:t>
            </a:r>
            <a:r>
              <a:rPr lang="en-US" b="1" dirty="0" smtClean="0">
                <a:cs typeface="Arial" charset="0"/>
              </a:rPr>
              <a:t>problem</a:t>
            </a:r>
            <a:r>
              <a:rPr lang="en-US" dirty="0" smtClean="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p:txBody>
      </p:sp>
      <p:sp>
        <p:nvSpPr>
          <p:cNvPr id="4" name="Slide Number Placeholder 3"/>
          <p:cNvSpPr>
            <a:spLocks noGrp="1"/>
          </p:cNvSpPr>
          <p:nvPr>
            <p:ph type="sldNum" sz="quarter" idx="5"/>
          </p:nvPr>
        </p:nvSpPr>
        <p:spPr/>
        <p:txBody>
          <a:bodyPr/>
          <a:lstStyle/>
          <a:p>
            <a:pPr>
              <a:defRPr/>
            </a:pPr>
            <a:fld id="{C8094D4E-6E7F-4CFF-80D0-7B4CDD7ACDC3}" type="slidenum">
              <a:rPr lang="en-US" smtClean="0"/>
              <a:pPr>
                <a:defRPr/>
              </a:pPr>
              <a:t>6</a:t>
            </a:fld>
            <a:endParaRPr lang="en-US" dirty="0"/>
          </a:p>
        </p:txBody>
      </p:sp>
    </p:spTree>
    <p:extLst>
      <p:ext uri="{BB962C8B-B14F-4D97-AF65-F5344CB8AC3E}">
        <p14:creationId xmlns:p14="http://schemas.microsoft.com/office/powerpoint/2010/main" val="134610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Once a manager has identified a problem, he or she must identify the </a:t>
            </a:r>
            <a:r>
              <a:rPr lang="en-US" b="1" dirty="0" smtClean="0">
                <a:cs typeface="Arial" charset="0"/>
              </a:rPr>
              <a:t>decision criteria </a:t>
            </a:r>
            <a:r>
              <a:rPr lang="en-US" dirty="0" smtClean="0">
                <a:cs typeface="Arial" charset="0"/>
              </a:rPr>
              <a:t>important or relevant to resolving</a:t>
            </a:r>
          </a:p>
          <a:p>
            <a:pPr eaLnBrk="1" hangingPunct="1"/>
            <a:r>
              <a:rPr lang="en-US" dirty="0" smtClean="0">
                <a:cs typeface="Arial" charset="0"/>
              </a:rPr>
              <a:t>the problem. Every decision maker has criteria guiding his or her decisions even if they’re not explicitly stated. In our example,</a:t>
            </a:r>
          </a:p>
          <a:p>
            <a:pPr eaLnBrk="1" hangingPunct="1"/>
            <a:r>
              <a:rPr lang="en-US" dirty="0" smtClean="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5"/>
          </p:nvPr>
        </p:nvSpPr>
        <p:spPr/>
        <p:txBody>
          <a:bodyPr/>
          <a:lstStyle/>
          <a:p>
            <a:pPr>
              <a:defRPr/>
            </a:pPr>
            <a:fld id="{03BCEB4F-4F56-415C-9FBF-BA630D005DD4}" type="slidenum">
              <a:rPr lang="en-US" smtClean="0"/>
              <a:pPr>
                <a:defRPr/>
              </a:pPr>
              <a:t>7</a:t>
            </a:fld>
            <a:endParaRPr lang="en-US" dirty="0"/>
          </a:p>
        </p:txBody>
      </p:sp>
    </p:spTree>
    <p:extLst>
      <p:ext uri="{BB962C8B-B14F-4D97-AF65-F5344CB8AC3E}">
        <p14:creationId xmlns:p14="http://schemas.microsoft.com/office/powerpoint/2010/main" val="162815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If the relevant criteria aren’t equally important, the decision maker must weight the items in order to give them the correct</a:t>
            </a:r>
          </a:p>
          <a:p>
            <a:pPr eaLnBrk="1" hangingPunct="1"/>
            <a:r>
              <a:rPr lang="en-US" dirty="0" smtClean="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p:txBody>
      </p:sp>
      <p:sp>
        <p:nvSpPr>
          <p:cNvPr id="4" name="Slide Number Placeholder 3"/>
          <p:cNvSpPr>
            <a:spLocks noGrp="1"/>
          </p:cNvSpPr>
          <p:nvPr>
            <p:ph type="sldNum" sz="quarter" idx="5"/>
          </p:nvPr>
        </p:nvSpPr>
        <p:spPr/>
        <p:txBody>
          <a:bodyPr/>
          <a:lstStyle/>
          <a:p>
            <a:pPr>
              <a:defRPr/>
            </a:pPr>
            <a:fld id="{956299E1-EF76-4CE0-90F4-ADB33C35367C}" type="slidenum">
              <a:rPr lang="en-US" smtClean="0"/>
              <a:pPr>
                <a:defRPr/>
              </a:pPr>
              <a:t>8</a:t>
            </a:fld>
            <a:endParaRPr lang="en-US" dirty="0"/>
          </a:p>
        </p:txBody>
      </p:sp>
    </p:spTree>
    <p:extLst>
      <p:ext uri="{BB962C8B-B14F-4D97-AF65-F5344CB8AC3E}">
        <p14:creationId xmlns:p14="http://schemas.microsoft.com/office/powerpoint/2010/main" val="318774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DB766F8-EA8F-4D71-BFBA-A13792E3B544}" type="slidenum">
              <a:rPr lang="en-US" smtClean="0"/>
              <a:pPr>
                <a:defRPr/>
              </a:pPr>
              <a:t>9</a:t>
            </a:fld>
            <a:endParaRPr lang="en-US" dirty="0"/>
          </a:p>
        </p:txBody>
      </p:sp>
    </p:spTree>
    <p:extLst>
      <p:ext uri="{BB962C8B-B14F-4D97-AF65-F5344CB8AC3E}">
        <p14:creationId xmlns:p14="http://schemas.microsoft.com/office/powerpoint/2010/main" val="301461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p:txBody>
      </p:sp>
      <p:sp>
        <p:nvSpPr>
          <p:cNvPr id="4" name="Slide Number Placeholder 3"/>
          <p:cNvSpPr>
            <a:spLocks noGrp="1"/>
          </p:cNvSpPr>
          <p:nvPr>
            <p:ph type="sldNum" sz="quarter" idx="5"/>
          </p:nvPr>
        </p:nvSpPr>
        <p:spPr/>
        <p:txBody>
          <a:bodyPr/>
          <a:lstStyle/>
          <a:p>
            <a:pPr>
              <a:defRPr/>
            </a:pPr>
            <a:fld id="{E87D94F4-C8F0-4506-9276-2D463039CFAC}" type="slidenum">
              <a:rPr lang="en-US" smtClean="0"/>
              <a:pPr>
                <a:defRPr/>
              </a:pPr>
              <a:t>10</a:t>
            </a:fld>
            <a:endParaRPr lang="en-US" dirty="0"/>
          </a:p>
        </p:txBody>
      </p:sp>
    </p:spTree>
    <p:extLst>
      <p:ext uri="{BB962C8B-B14F-4D97-AF65-F5344CB8AC3E}">
        <p14:creationId xmlns:p14="http://schemas.microsoft.com/office/powerpoint/2010/main" val="405308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B3DF06F-9127-4D81-8629-AC02A7295151}" type="slidenum">
              <a:rPr lang="en-US" smtClean="0"/>
              <a:pPr>
                <a:defRPr/>
              </a:pPr>
              <a:t>11</a:t>
            </a:fld>
            <a:endParaRPr lang="en-US" dirty="0"/>
          </a:p>
        </p:txBody>
      </p:sp>
    </p:spTree>
    <p:extLst>
      <p:ext uri="{BB962C8B-B14F-4D97-AF65-F5344CB8AC3E}">
        <p14:creationId xmlns:p14="http://schemas.microsoft.com/office/powerpoint/2010/main" val="98097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6-</a:t>
            </a:r>
            <a:fld id="{1CFFD92D-DF64-4382-9217-FF35C504755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6-</a:t>
            </a:r>
            <a:fld id="{87FA77A9-97D3-4D29-8D89-562E71DED5F7}"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302D8AF-2961-498B-B52C-ACA2BB9E3E8C}"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0B4503-912B-465C-8E57-A10335FF9A3E}"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AC09B0-6ED2-45E5-B04B-D6DEA8F6CFEB}"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1C199C-8D1D-4FFC-8516-F3221A9CE474}"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60F164B-9AE8-4F9F-9834-6CADF76D9F47}" type="datetime4">
              <a:rPr lang="en-US" smtClean="0"/>
              <a:pPr/>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7DD3ADF-D0B7-4626-A169-E413F80E0BC4}" type="datetime4">
              <a:rPr lang="en-US" smtClean="0"/>
              <a:pPr/>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5AEC5BD-A083-44B6-800C-1F0FFF514D16}" type="datetime4">
              <a:rPr lang="en-US" smtClean="0"/>
              <a:pPr/>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37EB51-C0F7-4AA4-AE0B-568DE159AB1C}"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688D98-A67E-4B92-84F1-67D3F0D4242E}"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43BA6-56CE-4378-960B-343D049E483D}"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48672-AF0B-4631-9173-DBA21B2F67AE}"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6-</a:t>
            </a:r>
            <a:fld id="{7CDA544D-D46B-4418-9C40-95439B5119D3}"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Font typeface="Arial" charset="0"/>
        <a:defRPr sz="2800" i="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i="1">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i="1">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i="1">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6-</a:t>
            </a:r>
            <a:fld id="{96BE55B3-1A58-40CE-8177-5E0BF116E7C7}"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F682CED-6CCE-4245-B694-3EE2E6A0918E}" type="datetime4">
              <a:rPr lang="en-US" smtClean="0"/>
              <a:pPr/>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752600"/>
            <a:ext cx="3886200" cy="1524000"/>
          </a:xfrm>
        </p:spPr>
        <p:txBody>
          <a:bodyPr>
            <a:normAutofit/>
          </a:bodyPr>
          <a:lstStyle/>
          <a:p>
            <a:pPr algn="ctr"/>
            <a:r>
              <a:rPr lang="en-US" dirty="0" err="1" smtClean="0">
                <a:latin typeface="HelveticaNeue-Light"/>
              </a:rPr>
              <a:t>Tomada</a:t>
            </a:r>
            <a:r>
              <a:rPr lang="en-US" dirty="0" smtClean="0">
                <a:latin typeface="HelveticaNeue-Light"/>
              </a:rPr>
              <a:t> de </a:t>
            </a:r>
            <a:r>
              <a:rPr lang="en-US" dirty="0" err="1" smtClean="0">
                <a:latin typeface="HelveticaNeue-Light"/>
              </a:rPr>
              <a:t>decisão</a:t>
            </a:r>
            <a:endParaRPr lang="en-US" dirty="0">
              <a:latin typeface="HelveticaNeue-Ligh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373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r>
              <a:rPr lang="en-US" dirty="0" smtClean="0"/>
              <a:t>2-1</a:t>
            </a:r>
            <a:endParaRPr lang="en-US" dirty="0"/>
          </a:p>
        </p:txBody>
      </p:sp>
      <p:sp>
        <p:nvSpPr>
          <p:cNvPr id="8" name="Oval 7"/>
          <p:cNvSpPr/>
          <p:nvPr/>
        </p:nvSpPr>
        <p:spPr>
          <a:xfrm>
            <a:off x="7162800" y="3886200"/>
            <a:ext cx="1676400" cy="1524000"/>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2</a:t>
            </a:r>
          </a:p>
        </p:txBody>
      </p:sp>
      <p:sp>
        <p:nvSpPr>
          <p:cNvPr id="9"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2- </a:t>
            </a:r>
            <a:fld id="{1D72EBF8-7CF5-44B7-B2BF-E22DE4D0703D}" type="slidenum">
              <a:rPr lang="en-US" smtClean="0"/>
              <a:pPr/>
              <a:t>10</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2"/>
          <p:cNvSpPr>
            <a:spLocks noGrp="1" noChangeArrowheads="1"/>
          </p:cNvSpPr>
          <p:nvPr>
            <p:ph type="title"/>
          </p:nvPr>
        </p:nvSpPr>
        <p:spPr>
          <a:xfrm>
            <a:off x="347382" y="26894"/>
            <a:ext cx="8610599" cy="1143000"/>
          </a:xfrm>
        </p:spPr>
        <p:txBody>
          <a:bodyPr>
            <a:normAutofit/>
          </a:bodyPr>
          <a:lstStyle/>
          <a:p>
            <a:pPr algn="ctr"/>
            <a:r>
              <a:rPr lang="en-US" sz="3200" dirty="0"/>
              <a:t>O </a:t>
            </a:r>
            <a:r>
              <a:rPr lang="en-US" sz="3200" dirty="0" err="1"/>
              <a:t>processo</a:t>
            </a:r>
            <a:r>
              <a:rPr lang="en-US" sz="3200" dirty="0"/>
              <a:t> de </a:t>
            </a:r>
            <a:r>
              <a:rPr lang="en-US" sz="3200" dirty="0" err="1"/>
              <a:t>tomada</a:t>
            </a:r>
            <a:r>
              <a:rPr lang="en-US" sz="3200" dirty="0"/>
              <a:t> de </a:t>
            </a:r>
            <a:r>
              <a:rPr lang="en-US" sz="3200" dirty="0" err="1"/>
              <a:t>decisão</a:t>
            </a:r>
            <a:r>
              <a:rPr lang="en-US" sz="3200" dirty="0"/>
              <a:t> </a:t>
            </a:r>
            <a:r>
              <a:rPr lang="en-US" sz="2400" dirty="0" smtClean="0"/>
              <a:t>(cont.)</a:t>
            </a:r>
            <a:endParaRPr lang="en-US" sz="2400" dirty="0" smtClean="0">
              <a:latin typeface="Calibri" pitchFamily="34" charset="0"/>
            </a:endParaRPr>
          </a:p>
        </p:txBody>
      </p:sp>
      <p:sp>
        <p:nvSpPr>
          <p:cNvPr id="9"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Etapa 4: Desenvolver as Alternativas</a:t>
            </a:r>
          </a:p>
          <a:p>
            <a:pPr marL="342900" indent="-34290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Listar alternativas viáveis ​​que poderiam resolver o problema.</a:t>
            </a:r>
          </a:p>
          <a:p>
            <a:pPr lvl="1" eaLnBrk="0" hangingPunct="0">
              <a:spcBef>
                <a:spcPct val="20000"/>
              </a:spcBef>
            </a:pPr>
            <a:endParaRPr lang="pt-PT" sz="3200" dirty="0" smtClean="0"/>
          </a:p>
          <a:p>
            <a:pPr marL="2060575" lvl="1" indent="-1603375" eaLnBrk="0" hangingPunct="0">
              <a:spcBef>
                <a:spcPct val="20000"/>
              </a:spcBef>
            </a:pPr>
            <a:endParaRPr lang="pt-PT" sz="2400" b="1" dirty="0" smtClean="0"/>
          </a:p>
          <a:p>
            <a:pPr marL="2060575" lvl="1" indent="-1603375" eaLnBrk="0" hangingPunct="0">
              <a:spcBef>
                <a:spcPct val="20000"/>
              </a:spcBef>
            </a:pPr>
            <a:endParaRPr lang="pt-PT" sz="2400" b="1" dirty="0"/>
          </a:p>
          <a:p>
            <a:pPr marL="2060575" lvl="1" indent="-1603375" eaLnBrk="0" hangingPunct="0">
              <a:spcBef>
                <a:spcPct val="20000"/>
              </a:spcBef>
            </a:pPr>
            <a:r>
              <a:rPr lang="pt-PT" sz="2400" b="1" dirty="0" smtClean="0"/>
              <a:t>Exemplo:  </a:t>
            </a:r>
            <a:r>
              <a:rPr lang="pt-PT" sz="2400" dirty="0" smtClean="0"/>
              <a:t> A Joana, identificou oito portáteis como possíveis escolhas. (</a:t>
            </a:r>
            <a:r>
              <a:rPr lang="pt-PT" sz="2400" i="1" dirty="0" smtClean="0"/>
              <a:t>Vide</a:t>
            </a:r>
            <a:r>
              <a:rPr lang="pt-PT" sz="2400" dirty="0" smtClean="0"/>
              <a:t> Figura 2-3).</a:t>
            </a:r>
            <a:endParaRPr lang="pt-P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2-3</a:t>
            </a:r>
            <a:br>
              <a:rPr lang="en-US" sz="3600" dirty="0" smtClean="0"/>
            </a:br>
            <a:r>
              <a:rPr lang="en-US" sz="3600" dirty="0" err="1" smtClean="0"/>
              <a:t>Alternativas</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460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6083" name="Picture 2"/>
          <p:cNvPicPr>
            <a:picLocks noChangeAspect="1" noChangeArrowheads="1"/>
          </p:cNvPicPr>
          <p:nvPr/>
        </p:nvPicPr>
        <p:blipFill>
          <a:blip r:embed="rId3" cstate="print"/>
          <a:srcRect/>
          <a:stretch>
            <a:fillRect/>
          </a:stretch>
        </p:blipFill>
        <p:spPr bwMode="auto">
          <a:xfrm>
            <a:off x="376238" y="1666875"/>
            <a:ext cx="8391525" cy="35909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t>2 - </a:t>
            </a:r>
            <a:fld id="{1D72EBF8-7CF5-44B7-B2BF-E22DE4D0703D}" type="slidenum">
              <a:rPr lang="en-US" smtClean="0"/>
              <a:pPr/>
              <a:t>11</a:t>
            </a:fld>
            <a:endParaRPr lang="en-US" dirty="0"/>
          </a:p>
        </p:txBody>
      </p:sp>
      <p:sp>
        <p:nvSpPr>
          <p:cNvPr id="9"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2 - </a:t>
            </a:r>
            <a:fld id="{1D72EBF8-7CF5-44B7-B2BF-E22DE4D0703D}" type="slidenum">
              <a:rPr lang="en-US" smtClean="0"/>
              <a:pPr/>
              <a:t>12</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3"/>
          <p:cNvSpPr txBox="1">
            <a:spLocks/>
          </p:cNvSpPr>
          <p:nvPr/>
        </p:nvSpPr>
        <p:spPr bwMode="auto">
          <a:xfrm>
            <a:off x="457200" y="1295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Etapa 5: Análise das Alternativas</a:t>
            </a:r>
          </a:p>
          <a:p>
            <a:pPr marL="342900" indent="-342900" eaLnBrk="0" hangingPunct="0">
              <a:spcBef>
                <a:spcPct val="20000"/>
              </a:spcBef>
              <a:buFont typeface="Arial" charset="0"/>
              <a:buChar char="•"/>
            </a:pPr>
            <a:endParaRPr lang="pt-PT" sz="800" dirty="0" smtClean="0"/>
          </a:p>
          <a:p>
            <a:pPr marL="742950" lvl="1" indent="-285750" algn="just" eaLnBrk="0" hangingPunct="0">
              <a:spcBef>
                <a:spcPct val="20000"/>
              </a:spcBef>
              <a:buClr>
                <a:schemeClr val="tx1"/>
              </a:buClr>
              <a:buFont typeface="Arial" charset="0"/>
              <a:buChar char="–"/>
            </a:pPr>
            <a:r>
              <a:rPr lang="pt-PT" sz="2400" dirty="0" smtClean="0"/>
              <a:t>Avaliar os pontos fortes e fracos de cada alternativa.</a:t>
            </a:r>
          </a:p>
          <a:p>
            <a:pPr lvl="1" algn="just" eaLnBrk="0" hangingPunct="0">
              <a:spcBef>
                <a:spcPct val="20000"/>
              </a:spcBef>
              <a:buClr>
                <a:schemeClr val="tx1"/>
              </a:buClr>
            </a:pPr>
            <a:endParaRPr lang="pt-PT" sz="800" dirty="0" smtClean="0"/>
          </a:p>
          <a:p>
            <a:pPr marL="742950" lvl="1" indent="-285750" algn="just" eaLnBrk="0" hangingPunct="0">
              <a:spcBef>
                <a:spcPct val="20000"/>
              </a:spcBef>
              <a:buClr>
                <a:schemeClr val="tx1"/>
              </a:buClr>
              <a:buFont typeface="Arial" charset="0"/>
              <a:buChar char="–"/>
            </a:pPr>
            <a:r>
              <a:rPr lang="pt-PT" sz="2400" dirty="0" smtClean="0"/>
              <a:t>A avaliação de uma alternativa é baseada na sua capacidade de resolver os problemas relacionados com os critérios e a sua importância relativa (ponderadores).</a:t>
            </a:r>
            <a:endParaRPr lang="pt-PT" sz="2400" dirty="0"/>
          </a:p>
        </p:txBody>
      </p:sp>
      <p:sp>
        <p:nvSpPr>
          <p:cNvPr id="10" name="Rectangle 2"/>
          <p:cNvSpPr txBox="1">
            <a:spLocks noChangeArrowheads="1"/>
          </p:cNvSpPr>
          <p:nvPr/>
        </p:nvSpPr>
        <p:spPr>
          <a:xfrm>
            <a:off x="347382" y="26894"/>
            <a:ext cx="8610599"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200" dirty="0" smtClean="0"/>
              <a:t>O </a:t>
            </a:r>
            <a:r>
              <a:rPr lang="en-US" sz="3200" dirty="0" err="1" smtClean="0"/>
              <a:t>processo</a:t>
            </a:r>
            <a:r>
              <a:rPr lang="en-US" sz="3200" dirty="0" smtClean="0"/>
              <a:t> de </a:t>
            </a:r>
            <a:r>
              <a:rPr lang="en-US" sz="3200" dirty="0" err="1" smtClean="0"/>
              <a:t>tomada</a:t>
            </a:r>
            <a:r>
              <a:rPr lang="en-US" sz="3200" dirty="0" smtClean="0"/>
              <a:t> de </a:t>
            </a:r>
            <a:r>
              <a:rPr lang="en-US" sz="3200" dirty="0" err="1" smtClean="0"/>
              <a:t>decisão</a:t>
            </a:r>
            <a:r>
              <a:rPr lang="en-US" sz="3200" dirty="0" smtClean="0"/>
              <a:t> </a:t>
            </a:r>
            <a:r>
              <a:rPr lang="en-US" sz="2400" dirty="0" smtClean="0"/>
              <a:t>(cont.)</a:t>
            </a:r>
            <a:endParaRPr lang="en-US" sz="2400" dirty="0"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13</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3"/>
          <p:cNvSpPr txBox="1">
            <a:spLocks/>
          </p:cNvSpPr>
          <p:nvPr/>
        </p:nvSpPr>
        <p:spPr bwMode="auto">
          <a:xfrm>
            <a:off x="228600" y="1730086"/>
            <a:ext cx="86868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Etapa 6: Seleção da melhor Alternativa</a:t>
            </a:r>
          </a:p>
          <a:p>
            <a:pPr marL="342900" indent="-342900" eaLnBrk="0" hangingPunct="0">
              <a:spcBef>
                <a:spcPct val="20000"/>
              </a:spcBef>
              <a:buFont typeface="Arial" charset="0"/>
              <a:buChar char="•"/>
            </a:pPr>
            <a:endParaRPr lang="pt-PT" sz="800" dirty="0" smtClean="0"/>
          </a:p>
          <a:p>
            <a:pPr marL="355600" indent="-355600" algn="just" eaLnBrk="0" hangingPunct="0">
              <a:spcBef>
                <a:spcPct val="20000"/>
              </a:spcBef>
              <a:tabLst>
                <a:tab pos="357188" algn="l"/>
              </a:tabLst>
            </a:pPr>
            <a:r>
              <a:rPr lang="pt-PT" sz="3200" dirty="0" smtClean="0">
                <a:latin typeface="Calibri" pitchFamily="34" charset="0"/>
              </a:rPr>
              <a:t>	</a:t>
            </a:r>
            <a:r>
              <a:rPr lang="pt-PT" sz="2400" dirty="0" smtClean="0"/>
              <a:t>É escolhida a alternativa que maior resultado esperado apresente, na satisfação de todos de todos os critérios, devidamente ponderados pela sua importância relativa.</a:t>
            </a:r>
            <a:endParaRPr lang="pt-PT" sz="2400" dirty="0"/>
          </a:p>
        </p:txBody>
      </p:sp>
      <p:sp>
        <p:nvSpPr>
          <p:cNvPr id="10" name="Rectangle 2"/>
          <p:cNvSpPr txBox="1">
            <a:spLocks noChangeArrowheads="1"/>
          </p:cNvSpPr>
          <p:nvPr/>
        </p:nvSpPr>
        <p:spPr>
          <a:xfrm>
            <a:off x="347382" y="26894"/>
            <a:ext cx="8610599"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200" dirty="0" smtClean="0"/>
              <a:t>O </a:t>
            </a:r>
            <a:r>
              <a:rPr lang="en-US" sz="3200" dirty="0" err="1" smtClean="0"/>
              <a:t>processo</a:t>
            </a:r>
            <a:r>
              <a:rPr lang="en-US" sz="3200" dirty="0" smtClean="0"/>
              <a:t> de </a:t>
            </a:r>
            <a:r>
              <a:rPr lang="en-US" sz="3200" dirty="0" err="1" smtClean="0"/>
              <a:t>tomada</a:t>
            </a:r>
            <a:r>
              <a:rPr lang="en-US" sz="3200" dirty="0" smtClean="0"/>
              <a:t> de </a:t>
            </a:r>
            <a:r>
              <a:rPr lang="en-US" sz="3200" dirty="0" err="1" smtClean="0"/>
              <a:t>decisão</a:t>
            </a:r>
            <a:r>
              <a:rPr lang="en-US" sz="3200" dirty="0" smtClean="0"/>
              <a:t> </a:t>
            </a:r>
            <a:r>
              <a:rPr lang="en-US" sz="2400" dirty="0" smtClean="0"/>
              <a:t>(cont.)</a:t>
            </a:r>
            <a:endParaRPr lang="en-US" sz="2400" dirty="0" smtClean="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2-4</a:t>
            </a:r>
            <a:br>
              <a:rPr lang="en-US" sz="3600" dirty="0" smtClean="0"/>
            </a:br>
            <a:r>
              <a:rPr lang="en-US" sz="3600" dirty="0" err="1" smtClean="0"/>
              <a:t>Avaliação</a:t>
            </a:r>
            <a:r>
              <a:rPr lang="en-US" sz="3600" dirty="0" smtClean="0"/>
              <a:t> das </a:t>
            </a:r>
            <a:r>
              <a:rPr lang="en-US" sz="3600" dirty="0" err="1" smtClean="0"/>
              <a:t>Alternativas</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14</a:t>
            </a:fld>
            <a:endParaRPr lang="en-US" dirty="0"/>
          </a:p>
        </p:txBody>
      </p:sp>
      <p:sp>
        <p:nvSpPr>
          <p:cNvPr id="52226" name="Rectangle 3"/>
          <p:cNvSpPr txBox="1">
            <a:spLocks/>
          </p:cNvSpPr>
          <p:nvPr/>
        </p:nvSpPr>
        <p:spPr bwMode="auto">
          <a:xfrm>
            <a:off x="381000" y="2057400"/>
            <a:ext cx="8229600" cy="4525963"/>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endParaRPr lang="en-US" sz="2400"/>
          </a:p>
        </p:txBody>
      </p:sp>
      <p:pic>
        <p:nvPicPr>
          <p:cNvPr id="52227" name="Picture 2"/>
          <p:cNvPicPr>
            <a:picLocks noChangeAspect="1" noChangeArrowheads="1"/>
          </p:cNvPicPr>
          <p:nvPr/>
        </p:nvPicPr>
        <p:blipFill>
          <a:blip r:embed="rId3" cstate="print"/>
          <a:srcRect/>
          <a:stretch>
            <a:fillRect/>
          </a:stretch>
        </p:blipFill>
        <p:spPr bwMode="auto">
          <a:xfrm>
            <a:off x="174625" y="1828800"/>
            <a:ext cx="8664575" cy="3482975"/>
          </a:xfrm>
          <a:prstGeom prst="rect">
            <a:avLst/>
          </a:prstGeom>
          <a:noFill/>
          <a:ln w="9525">
            <a:noFill/>
            <a:miter lim="800000"/>
            <a:headEnd/>
            <a:tailEnd/>
          </a:ln>
        </p:spPr>
      </p:pic>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2 - </a:t>
            </a:r>
            <a:fld id="{1D72EBF8-7CF5-44B7-B2BF-E22DE4D0703D}" type="slidenum">
              <a:rPr lang="en-US" smtClean="0"/>
              <a:pPr/>
              <a:t>15</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3"/>
          <p:cNvSpPr txBox="1">
            <a:spLocks/>
          </p:cNvSpPr>
          <p:nvPr/>
        </p:nvSpPr>
        <p:spPr bwMode="auto">
          <a:xfrm>
            <a:off x="457200" y="1655907"/>
            <a:ext cx="8229600" cy="4525963"/>
          </a:xfrm>
          <a:prstGeom prst="rect">
            <a:avLst/>
          </a:prstGeom>
          <a:noFill/>
          <a:ln w="9525">
            <a:noFill/>
            <a:miter lim="800000"/>
            <a:headEnd/>
            <a:tailEnd/>
          </a:ln>
        </p:spPr>
        <p:txBody>
          <a:bodyPr/>
          <a:lstStyle/>
          <a:p>
            <a:pPr marL="268288" indent="-268288" algn="just" eaLnBrk="0" hangingPunct="0">
              <a:spcBef>
                <a:spcPct val="20000"/>
              </a:spcBef>
              <a:buFont typeface="Arial" panose="020B0604020202020204" pitchFamily="34" charset="0"/>
              <a:buChar char="•"/>
            </a:pPr>
            <a:r>
              <a:rPr lang="pt-PT" sz="2800" b="1" dirty="0" smtClean="0"/>
              <a:t>Etapa </a:t>
            </a:r>
            <a:r>
              <a:rPr lang="pt-PT" sz="2800" b="1" dirty="0"/>
              <a:t>7:	Implementar a melhor Alternativa</a:t>
            </a:r>
          </a:p>
          <a:p>
            <a:pPr marL="342900" indent="-342900" algn="just" eaLnBrk="0" hangingPunct="0">
              <a:spcBef>
                <a:spcPct val="20000"/>
              </a:spcBef>
              <a:buFont typeface="Arial" charset="0"/>
              <a:buChar char="•"/>
            </a:pPr>
            <a:endParaRPr lang="pt-PT" sz="800" dirty="0" smtClean="0"/>
          </a:p>
          <a:p>
            <a:pPr lvl="1" algn="just" eaLnBrk="0" hangingPunct="0">
              <a:spcBef>
                <a:spcPct val="20000"/>
              </a:spcBef>
              <a:buClr>
                <a:schemeClr val="tx1"/>
              </a:buClr>
            </a:pPr>
            <a:r>
              <a:rPr lang="pt-PT" sz="2400" dirty="0" smtClean="0"/>
              <a:t>-  Colocar em ação a melhor alternativa.</a:t>
            </a:r>
          </a:p>
          <a:p>
            <a:pPr lvl="1" algn="just" eaLnBrk="0" hangingPunct="0">
              <a:spcBef>
                <a:spcPct val="20000"/>
              </a:spcBef>
              <a:buClr>
                <a:schemeClr val="tx1"/>
              </a:buClr>
            </a:pPr>
            <a:endParaRPr lang="pt-PT" sz="800" dirty="0" smtClean="0"/>
          </a:p>
          <a:p>
            <a:pPr marL="742950" lvl="1" indent="-285750" algn="just" eaLnBrk="0" hangingPunct="0">
              <a:spcBef>
                <a:spcPct val="20000"/>
              </a:spcBef>
              <a:buClr>
                <a:schemeClr val="bg2"/>
              </a:buClr>
              <a:buFont typeface="Arial" charset="0"/>
              <a:buNone/>
            </a:pPr>
            <a:r>
              <a:rPr lang="pt-PT" sz="2400" dirty="0" smtClean="0"/>
              <a:t>- 	Comunicando a decisão e ganhando o compromisso de quem a irá implementar.</a:t>
            </a:r>
            <a:endParaRPr lang="pt-PT" sz="2400" dirty="0"/>
          </a:p>
        </p:txBody>
      </p:sp>
      <p:sp>
        <p:nvSpPr>
          <p:cNvPr id="10" name="Rectangle 2"/>
          <p:cNvSpPr txBox="1">
            <a:spLocks noChangeArrowheads="1"/>
          </p:cNvSpPr>
          <p:nvPr/>
        </p:nvSpPr>
        <p:spPr>
          <a:xfrm>
            <a:off x="347382" y="26894"/>
            <a:ext cx="8610599"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200" dirty="0" smtClean="0"/>
              <a:t>O </a:t>
            </a:r>
            <a:r>
              <a:rPr lang="en-US" sz="3200" dirty="0" err="1" smtClean="0"/>
              <a:t>processo</a:t>
            </a:r>
            <a:r>
              <a:rPr lang="en-US" sz="3200" dirty="0" smtClean="0"/>
              <a:t> de </a:t>
            </a:r>
            <a:r>
              <a:rPr lang="en-US" sz="3200" dirty="0" err="1" smtClean="0"/>
              <a:t>tomada</a:t>
            </a:r>
            <a:r>
              <a:rPr lang="en-US" sz="3200" dirty="0" smtClean="0"/>
              <a:t> de </a:t>
            </a:r>
            <a:r>
              <a:rPr lang="en-US" sz="3200" dirty="0" err="1" smtClean="0"/>
              <a:t>decisão</a:t>
            </a:r>
            <a:r>
              <a:rPr lang="en-US" sz="3200" dirty="0" smtClean="0"/>
              <a:t> </a:t>
            </a:r>
            <a:r>
              <a:rPr lang="en-US" sz="2400" dirty="0" smtClean="0"/>
              <a:t>(cont.)</a:t>
            </a:r>
            <a:endParaRPr lang="en-US" sz="2400" dirty="0" smtClean="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16</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3"/>
          <p:cNvSpPr txBox="1">
            <a:spLocks/>
          </p:cNvSpPr>
          <p:nvPr/>
        </p:nvSpPr>
        <p:spPr bwMode="auto">
          <a:xfrm>
            <a:off x="457200" y="1439863"/>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t>Etapa 8: Avaliação da eficácia da decisão </a:t>
            </a:r>
          </a:p>
          <a:p>
            <a:pPr marL="342900" indent="-342900" algn="just" eaLnBrk="0" hangingPunct="0">
              <a:spcBef>
                <a:spcPct val="20000"/>
              </a:spcBef>
              <a:buFont typeface="Arial" charset="0"/>
              <a:buChar char="•"/>
            </a:pPr>
            <a:endParaRPr lang="pt-PT" sz="800" dirty="0" smtClean="0"/>
          </a:p>
          <a:p>
            <a:pPr indent="-449263" algn="just" eaLnBrk="0" hangingPunct="0">
              <a:spcBef>
                <a:spcPts val="0"/>
              </a:spcBef>
              <a:tabLst>
                <a:tab pos="449263" algn="l"/>
              </a:tabLst>
            </a:pPr>
            <a:endParaRPr lang="pt-PT" sz="2400" dirty="0" smtClean="0"/>
          </a:p>
          <a:p>
            <a:pPr indent="-449263" algn="just" eaLnBrk="0" hangingPunct="0">
              <a:spcBef>
                <a:spcPts val="0"/>
              </a:spcBef>
              <a:buFontTx/>
              <a:buChar char="-"/>
              <a:tabLst>
                <a:tab pos="449263" algn="l"/>
              </a:tabLst>
            </a:pPr>
            <a:r>
              <a:rPr lang="pt-PT" sz="2400" dirty="0" smtClean="0"/>
              <a:t>A eficácia da decisão é julgada pelos seus resultados.</a:t>
            </a:r>
          </a:p>
          <a:p>
            <a:pPr indent="-449263" algn="just" eaLnBrk="0" hangingPunct="0">
              <a:spcBef>
                <a:spcPts val="0"/>
              </a:spcBef>
              <a:buFontTx/>
              <a:buChar char="-"/>
              <a:tabLst>
                <a:tab pos="449263" algn="l"/>
              </a:tabLst>
            </a:pPr>
            <a:endParaRPr lang="pt-PT" sz="800" dirty="0" smtClean="0"/>
          </a:p>
          <a:p>
            <a:pPr marL="342900" lvl="1" indent="-342900" algn="just" eaLnBrk="0" hangingPunct="0">
              <a:spcBef>
                <a:spcPts val="0"/>
              </a:spcBef>
              <a:buFontTx/>
              <a:buChar char="-"/>
            </a:pPr>
            <a:r>
              <a:rPr lang="pt-PT" sz="2400" dirty="0" smtClean="0"/>
              <a:t>Qual o nível de resolução do problema, resultante da implementação da(s) alternativa(s) escolhida(s)?</a:t>
            </a:r>
          </a:p>
          <a:p>
            <a:pPr marL="342900" lvl="1" indent="-342900" algn="just" eaLnBrk="0" hangingPunct="0">
              <a:spcBef>
                <a:spcPts val="0"/>
              </a:spcBef>
              <a:buFontTx/>
              <a:buChar char="-"/>
            </a:pPr>
            <a:endParaRPr lang="pt-PT" sz="800" dirty="0" smtClean="0"/>
          </a:p>
          <a:p>
            <a:pPr marL="0" lvl="1" algn="just" eaLnBrk="0" hangingPunct="0">
              <a:spcBef>
                <a:spcPts val="0"/>
              </a:spcBef>
            </a:pPr>
            <a:r>
              <a:rPr lang="pt-PT" sz="2400" dirty="0" smtClean="0"/>
              <a:t>-  Se o problema não foi resolvido, o que é que correu mal?</a:t>
            </a:r>
          </a:p>
          <a:p>
            <a:pPr marL="342900" indent="-342900" algn="just" eaLnBrk="0" hangingPunct="0">
              <a:spcBef>
                <a:spcPct val="20000"/>
              </a:spcBef>
              <a:buFont typeface="Arial" charset="0"/>
              <a:buNone/>
            </a:pPr>
            <a:endParaRPr lang="en-US" sz="3200" dirty="0"/>
          </a:p>
          <a:p>
            <a:pPr marL="742950" lvl="1" indent="-285750" algn="just" eaLnBrk="0" hangingPunct="0">
              <a:spcBef>
                <a:spcPct val="20000"/>
              </a:spcBef>
              <a:buFont typeface="Arial" charset="0"/>
              <a:buChar char="–"/>
            </a:pPr>
            <a:endParaRPr lang="en-US" sz="2400" dirty="0"/>
          </a:p>
        </p:txBody>
      </p:sp>
      <p:sp>
        <p:nvSpPr>
          <p:cNvPr id="10" name="Rectangle 2"/>
          <p:cNvSpPr txBox="1">
            <a:spLocks noChangeArrowheads="1"/>
          </p:cNvSpPr>
          <p:nvPr/>
        </p:nvSpPr>
        <p:spPr>
          <a:xfrm>
            <a:off x="347382" y="26894"/>
            <a:ext cx="8610599"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200" dirty="0" smtClean="0"/>
              <a:t>O </a:t>
            </a:r>
            <a:r>
              <a:rPr lang="en-US" sz="3200" dirty="0" err="1" smtClean="0"/>
              <a:t>processo</a:t>
            </a:r>
            <a:r>
              <a:rPr lang="en-US" sz="3200" dirty="0" smtClean="0"/>
              <a:t> de </a:t>
            </a:r>
            <a:r>
              <a:rPr lang="en-US" sz="3200" dirty="0" err="1" smtClean="0"/>
              <a:t>tomada</a:t>
            </a:r>
            <a:r>
              <a:rPr lang="en-US" sz="3200" dirty="0" smtClean="0"/>
              <a:t> de </a:t>
            </a:r>
            <a:r>
              <a:rPr lang="en-US" sz="3200" dirty="0" err="1" smtClean="0"/>
              <a:t>decisão</a:t>
            </a:r>
            <a:r>
              <a:rPr lang="en-US" sz="3200" dirty="0" smtClean="0"/>
              <a:t> </a:t>
            </a:r>
            <a:r>
              <a:rPr lang="en-US" sz="2400" dirty="0" smtClean="0"/>
              <a:t>(cont.)</a:t>
            </a:r>
            <a:endParaRPr lang="en-US" sz="2400" dirty="0" smtClean="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2-5</a:t>
            </a:r>
            <a:br>
              <a:rPr lang="en-US" sz="3600" dirty="0" smtClean="0"/>
            </a:br>
            <a:r>
              <a:rPr lang="en-US" dirty="0" err="1" smtClean="0"/>
              <a:t>Exemplo</a:t>
            </a:r>
            <a:r>
              <a:rPr lang="en-US" dirty="0" smtClean="0"/>
              <a:t> de </a:t>
            </a:r>
            <a:r>
              <a:rPr lang="en-US" dirty="0" err="1" smtClean="0"/>
              <a:t>decisões</a:t>
            </a:r>
            <a:r>
              <a:rPr lang="en-US" dirty="0" smtClean="0"/>
              <a:t> de </a:t>
            </a:r>
            <a:r>
              <a:rPr lang="en-US" dirty="0" err="1" smtClean="0"/>
              <a:t>gestão</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17</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TextBox 5"/>
          <p:cNvSpPr txBox="1"/>
          <p:nvPr/>
        </p:nvSpPr>
        <p:spPr>
          <a:xfrm>
            <a:off x="360626" y="1743635"/>
            <a:ext cx="8534400" cy="3970318"/>
          </a:xfrm>
          <a:prstGeom prst="rect">
            <a:avLst/>
          </a:prstGeom>
          <a:noFill/>
        </p:spPr>
        <p:txBody>
          <a:bodyPr wrap="square" rtlCol="0">
            <a:spAutoFit/>
          </a:bodyPr>
          <a:lstStyle/>
          <a:p>
            <a:pPr algn="just"/>
            <a:r>
              <a:rPr lang="pt-PT" sz="2400" b="1" dirty="0" smtClean="0"/>
              <a:t>Planeamento</a:t>
            </a:r>
          </a:p>
          <a:p>
            <a:pPr algn="just"/>
            <a:endParaRPr lang="pt-PT" sz="800" b="1" dirty="0" smtClean="0"/>
          </a:p>
          <a:p>
            <a:pPr marL="285750" indent="-285750" algn="just">
              <a:buFontTx/>
              <a:buChar char="-"/>
            </a:pPr>
            <a:r>
              <a:rPr lang="pt-PT" sz="2400" dirty="0" smtClean="0"/>
              <a:t>Quais são os </a:t>
            </a:r>
            <a:r>
              <a:rPr lang="pt-PT" sz="2400" u="sng" dirty="0" smtClean="0"/>
              <a:t>objetivos de longo prazo</a:t>
            </a:r>
            <a:r>
              <a:rPr lang="pt-PT" sz="2400" dirty="0" smtClean="0"/>
              <a:t> da organização?</a:t>
            </a:r>
          </a:p>
          <a:p>
            <a:pPr marL="285750" indent="-285750" algn="just">
              <a:buFontTx/>
              <a:buChar char="-"/>
            </a:pPr>
            <a:endParaRPr lang="pt-PT" sz="800" dirty="0" smtClean="0"/>
          </a:p>
          <a:p>
            <a:pPr marL="285750" indent="-285750" algn="just">
              <a:buFontTx/>
              <a:buChar char="-"/>
            </a:pPr>
            <a:r>
              <a:rPr lang="pt-PT" sz="2400" dirty="0" smtClean="0"/>
              <a:t>Quais as melhores </a:t>
            </a:r>
            <a:r>
              <a:rPr lang="pt-PT" sz="2400" u="sng" dirty="0" smtClean="0"/>
              <a:t>estratégias</a:t>
            </a:r>
            <a:r>
              <a:rPr lang="pt-PT" sz="2400" dirty="0" smtClean="0"/>
              <a:t> para atingir esses </a:t>
            </a:r>
            <a:r>
              <a:rPr lang="pt-PT" sz="2400" dirty="0" err="1" smtClean="0"/>
              <a:t>objetivos</a:t>
            </a:r>
            <a:r>
              <a:rPr lang="pt-PT" sz="2400" dirty="0" smtClean="0"/>
              <a:t>?</a:t>
            </a:r>
          </a:p>
          <a:p>
            <a:pPr marL="285750" indent="-285750" algn="just">
              <a:buFontTx/>
              <a:buChar char="-"/>
            </a:pPr>
            <a:endParaRPr lang="pt-PT" sz="800" dirty="0" smtClean="0"/>
          </a:p>
          <a:p>
            <a:pPr marL="285750" indent="-285750" algn="just">
              <a:buFontTx/>
              <a:buChar char="-"/>
            </a:pPr>
            <a:r>
              <a:rPr lang="pt-PT" sz="2400" dirty="0" smtClean="0"/>
              <a:t>Quais deveriam ser os </a:t>
            </a:r>
            <a:r>
              <a:rPr lang="pt-PT" sz="2400" u="sng" dirty="0" smtClean="0"/>
              <a:t>objetivos de curto prazo</a:t>
            </a:r>
            <a:r>
              <a:rPr lang="pt-PT" sz="2400" dirty="0" smtClean="0"/>
              <a:t> da organização?</a:t>
            </a:r>
          </a:p>
          <a:p>
            <a:pPr marL="285750" indent="-285750" algn="just">
              <a:buFontTx/>
              <a:buChar char="-"/>
            </a:pPr>
            <a:endParaRPr lang="pt-PT" sz="800" dirty="0" smtClean="0"/>
          </a:p>
          <a:p>
            <a:pPr marL="285750" indent="-285750" algn="just">
              <a:buFontTx/>
              <a:buChar char="-"/>
            </a:pPr>
            <a:r>
              <a:rPr lang="pt-PT" sz="2400" dirty="0" smtClean="0"/>
              <a:t>Qual deveria ser o </a:t>
            </a:r>
            <a:r>
              <a:rPr lang="pt-PT" sz="2400" u="sng" dirty="0" smtClean="0"/>
              <a:t>nível de dificuldade dos objetivos</a:t>
            </a:r>
            <a:r>
              <a:rPr lang="pt-PT" sz="2400" dirty="0" smtClean="0"/>
              <a:t> individuais?</a:t>
            </a:r>
          </a:p>
          <a:p>
            <a:pPr marL="285750" indent="-285750" algn="just">
              <a:buFontTx/>
              <a:buChar char="-"/>
            </a:pPr>
            <a:endParaRPr lang="pt-PT"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2-5</a:t>
            </a:r>
            <a:br>
              <a:rPr lang="en-US" sz="3600" dirty="0" smtClean="0"/>
            </a:br>
            <a:r>
              <a:rPr lang="en-US" dirty="0" err="1" smtClean="0"/>
              <a:t>Exemplo</a:t>
            </a:r>
            <a:r>
              <a:rPr lang="en-US" dirty="0" smtClean="0"/>
              <a:t> de </a:t>
            </a:r>
            <a:r>
              <a:rPr lang="en-US" dirty="0" err="1" smtClean="0"/>
              <a:t>decisões</a:t>
            </a:r>
            <a:r>
              <a:rPr lang="en-US" dirty="0" smtClean="0"/>
              <a:t> de </a:t>
            </a:r>
            <a:r>
              <a:rPr lang="en-US" dirty="0" err="1" smtClean="0"/>
              <a:t>gestão</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18</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TextBox 5"/>
          <p:cNvSpPr txBox="1"/>
          <p:nvPr/>
        </p:nvSpPr>
        <p:spPr>
          <a:xfrm>
            <a:off x="306838" y="1775012"/>
            <a:ext cx="8534400" cy="4093428"/>
          </a:xfrm>
          <a:prstGeom prst="rect">
            <a:avLst/>
          </a:prstGeom>
          <a:noFill/>
        </p:spPr>
        <p:txBody>
          <a:bodyPr wrap="square" rtlCol="0">
            <a:spAutoFit/>
          </a:bodyPr>
          <a:lstStyle/>
          <a:p>
            <a:pPr algn="just"/>
            <a:r>
              <a:rPr lang="pt-PT" sz="2400" b="1" dirty="0" smtClean="0"/>
              <a:t>Organização</a:t>
            </a:r>
          </a:p>
          <a:p>
            <a:pPr algn="just"/>
            <a:endParaRPr lang="pt-PT" sz="800" b="1" dirty="0" smtClean="0"/>
          </a:p>
          <a:p>
            <a:pPr algn="just"/>
            <a:endParaRPr lang="pt-PT" sz="800" b="1" dirty="0" smtClean="0"/>
          </a:p>
          <a:p>
            <a:pPr marL="285750" indent="-285750" algn="just">
              <a:buFontTx/>
              <a:buChar char="-"/>
            </a:pPr>
            <a:r>
              <a:rPr lang="pt-PT" sz="2400" u="sng" dirty="0" smtClean="0"/>
              <a:t>Quantos empregados </a:t>
            </a:r>
            <a:r>
              <a:rPr lang="pt-PT" sz="2400" dirty="0" smtClean="0"/>
              <a:t>deveria eu ter a reportarem diretamente a mim?</a:t>
            </a:r>
          </a:p>
          <a:p>
            <a:pPr marL="285750" indent="-285750" algn="just">
              <a:buFontTx/>
              <a:buChar char="-"/>
            </a:pPr>
            <a:endParaRPr lang="pt-PT" sz="800" dirty="0" smtClean="0"/>
          </a:p>
          <a:p>
            <a:pPr marL="285750" indent="-285750" algn="just">
              <a:buFontTx/>
              <a:buChar char="-"/>
            </a:pPr>
            <a:r>
              <a:rPr lang="pt-PT" sz="2400" dirty="0" smtClean="0"/>
              <a:t>Qual o </a:t>
            </a:r>
            <a:r>
              <a:rPr lang="pt-PT" sz="2400" u="sng" dirty="0" smtClean="0"/>
              <a:t>nível de centralização </a:t>
            </a:r>
            <a:r>
              <a:rPr lang="pt-PT" sz="2400" dirty="0" smtClean="0"/>
              <a:t>que a organização deveria ter?</a:t>
            </a:r>
          </a:p>
          <a:p>
            <a:pPr marL="285750" indent="-285750" algn="just">
              <a:buFontTx/>
              <a:buChar char="-"/>
            </a:pPr>
            <a:endParaRPr lang="pt-PT" sz="800" dirty="0" smtClean="0"/>
          </a:p>
          <a:p>
            <a:pPr marL="285750" indent="-285750" algn="just">
              <a:buFontTx/>
              <a:buChar char="-"/>
            </a:pPr>
            <a:r>
              <a:rPr lang="pt-PT" sz="2400" dirty="0" smtClean="0"/>
              <a:t>Como deveriam ser </a:t>
            </a:r>
            <a:r>
              <a:rPr lang="pt-PT" sz="2400" u="sng" dirty="0" smtClean="0"/>
              <a:t>concebidas as funções </a:t>
            </a:r>
            <a:r>
              <a:rPr lang="pt-PT" sz="2400" dirty="0" smtClean="0"/>
              <a:t>de cada empregado?</a:t>
            </a:r>
          </a:p>
          <a:p>
            <a:pPr marL="285750" indent="-285750" algn="just">
              <a:buFontTx/>
              <a:buChar char="-"/>
            </a:pPr>
            <a:endParaRPr lang="pt-PT" sz="800" dirty="0" smtClean="0"/>
          </a:p>
          <a:p>
            <a:pPr marL="285750" indent="-285750" algn="just">
              <a:buFontTx/>
              <a:buChar char="-"/>
            </a:pPr>
            <a:r>
              <a:rPr lang="pt-PT" sz="2400" dirty="0" smtClean="0"/>
              <a:t>Quando deveria a organização implementar uma </a:t>
            </a:r>
            <a:r>
              <a:rPr lang="pt-PT" sz="2400" u="sng" dirty="0" smtClean="0"/>
              <a:t>estrutura</a:t>
            </a:r>
            <a:r>
              <a:rPr lang="pt-PT" sz="2400" dirty="0" smtClean="0"/>
              <a:t> diferente?</a:t>
            </a:r>
            <a:endParaRPr lang="pt-PT" sz="2400" dirty="0"/>
          </a:p>
        </p:txBody>
      </p:sp>
    </p:spTree>
    <p:extLst>
      <p:ext uri="{BB962C8B-B14F-4D97-AF65-F5344CB8AC3E}">
        <p14:creationId xmlns:p14="http://schemas.microsoft.com/office/powerpoint/2010/main" val="409832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19</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TextBox 5"/>
          <p:cNvSpPr txBox="1"/>
          <p:nvPr/>
        </p:nvSpPr>
        <p:spPr>
          <a:xfrm>
            <a:off x="304800" y="1752600"/>
            <a:ext cx="8716940" cy="3662541"/>
          </a:xfrm>
          <a:prstGeom prst="rect">
            <a:avLst/>
          </a:prstGeom>
          <a:noFill/>
        </p:spPr>
        <p:txBody>
          <a:bodyPr wrap="square" rtlCol="0">
            <a:spAutoFit/>
          </a:bodyPr>
          <a:lstStyle/>
          <a:p>
            <a:r>
              <a:rPr lang="pt-PT" sz="2400" b="1" dirty="0" err="1" smtClean="0"/>
              <a:t>Direção</a:t>
            </a:r>
            <a:endParaRPr lang="pt-PT" sz="2400" b="1" dirty="0" smtClean="0"/>
          </a:p>
          <a:p>
            <a:endParaRPr lang="pt-PT" sz="800" b="1" dirty="0" smtClean="0"/>
          </a:p>
          <a:p>
            <a:endParaRPr lang="pt-PT" sz="800" b="1" dirty="0" smtClean="0"/>
          </a:p>
          <a:p>
            <a:pPr marL="285750" indent="-285750">
              <a:buFontTx/>
              <a:buChar char="-"/>
            </a:pPr>
            <a:r>
              <a:rPr lang="pt-PT" sz="2400" dirty="0" smtClean="0"/>
              <a:t>Como é que eu devo </a:t>
            </a:r>
            <a:r>
              <a:rPr lang="pt-PT" sz="2400" u="sng" dirty="0" smtClean="0"/>
              <a:t>lidar com empregados </a:t>
            </a:r>
            <a:r>
              <a:rPr lang="pt-PT" sz="2400" dirty="0" smtClean="0"/>
              <a:t>que parecem não estar </a:t>
            </a:r>
            <a:r>
              <a:rPr lang="pt-PT" sz="2400" u="sng" dirty="0" smtClean="0"/>
              <a:t>motivados</a:t>
            </a:r>
            <a:r>
              <a:rPr lang="pt-PT" sz="2400" dirty="0" smtClean="0"/>
              <a:t>?</a:t>
            </a:r>
          </a:p>
          <a:p>
            <a:pPr marL="285750" indent="-285750">
              <a:buFontTx/>
              <a:buChar char="-"/>
            </a:pPr>
            <a:endParaRPr lang="pt-PT" sz="800" dirty="0" smtClean="0"/>
          </a:p>
          <a:p>
            <a:pPr marL="285750" indent="-285750">
              <a:buFontTx/>
              <a:buChar char="-"/>
            </a:pPr>
            <a:r>
              <a:rPr lang="pt-PT" sz="2400" dirty="0" smtClean="0"/>
              <a:t>Qual é o </a:t>
            </a:r>
            <a:r>
              <a:rPr lang="pt-PT" sz="2400" u="sng" dirty="0" smtClean="0"/>
              <a:t>estilo de liderança </a:t>
            </a:r>
            <a:r>
              <a:rPr lang="pt-PT" sz="2400" dirty="0" smtClean="0"/>
              <a:t>mais apropriado para uma dada situação?</a:t>
            </a:r>
          </a:p>
          <a:p>
            <a:pPr marL="285750" indent="-285750">
              <a:buFontTx/>
              <a:buChar char="-"/>
            </a:pPr>
            <a:endParaRPr lang="pt-PT" sz="800" dirty="0" smtClean="0"/>
          </a:p>
          <a:p>
            <a:pPr marL="285750" indent="-285750">
              <a:buFontTx/>
              <a:buChar char="-"/>
            </a:pPr>
            <a:r>
              <a:rPr lang="pt-PT" sz="2400" dirty="0" smtClean="0"/>
              <a:t>Como é que uma alteração específica vai afetar a </a:t>
            </a:r>
            <a:r>
              <a:rPr lang="pt-PT" sz="2400" u="sng" dirty="0" smtClean="0"/>
              <a:t>produtividade</a:t>
            </a:r>
            <a:r>
              <a:rPr lang="pt-PT" sz="2400" dirty="0" smtClean="0"/>
              <a:t> dos empregados?</a:t>
            </a:r>
          </a:p>
          <a:p>
            <a:pPr marL="285750" indent="-285750">
              <a:buFontTx/>
              <a:buChar char="-"/>
            </a:pPr>
            <a:endParaRPr lang="pt-PT" sz="800" dirty="0" smtClean="0"/>
          </a:p>
          <a:p>
            <a:pPr marL="285750" indent="-285750">
              <a:buFontTx/>
              <a:buChar char="-"/>
            </a:pPr>
            <a:r>
              <a:rPr lang="pt-PT" sz="2400" dirty="0" smtClean="0"/>
              <a:t>Quando é que é apropriado </a:t>
            </a:r>
            <a:r>
              <a:rPr lang="pt-PT" sz="2400" u="sng" dirty="0" smtClean="0"/>
              <a:t>estimular o conflito</a:t>
            </a:r>
            <a:r>
              <a:rPr lang="pt-PT" sz="2400" dirty="0" smtClean="0"/>
              <a:t>?</a:t>
            </a: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Figura</a:t>
            </a:r>
            <a:r>
              <a:rPr lang="en-US" sz="3600" dirty="0" smtClean="0"/>
              <a:t> 2-5</a:t>
            </a:r>
            <a:br>
              <a:rPr lang="en-US" sz="3600" dirty="0" smtClean="0"/>
            </a:br>
            <a:r>
              <a:rPr lang="en-US" dirty="0" err="1" smtClean="0"/>
              <a:t>Exemplo</a:t>
            </a:r>
            <a:r>
              <a:rPr lang="en-US" dirty="0" smtClean="0"/>
              <a:t> de </a:t>
            </a:r>
            <a:r>
              <a:rPr lang="en-US" dirty="0" err="1" smtClean="0"/>
              <a:t>decisões</a:t>
            </a:r>
            <a:r>
              <a:rPr lang="en-US" dirty="0" smtClean="0"/>
              <a:t> de </a:t>
            </a:r>
            <a:r>
              <a:rPr lang="en-US" dirty="0" err="1" smtClean="0"/>
              <a:t>gestão</a:t>
            </a:r>
            <a:endParaRPr lang="en-US" sz="3600"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err="1" smtClean="0"/>
              <a:t>Objetivos</a:t>
            </a:r>
            <a:endParaRPr lang="en-US" b="1" dirty="0"/>
          </a:p>
        </p:txBody>
      </p:sp>
      <p:sp>
        <p:nvSpPr>
          <p:cNvPr id="30721" name="Content Placeholder 1"/>
          <p:cNvSpPr>
            <a:spLocks noGrp="1"/>
          </p:cNvSpPr>
          <p:nvPr>
            <p:ph idx="1"/>
          </p:nvPr>
        </p:nvSpPr>
        <p:spPr>
          <a:xfrm>
            <a:off x="685800" y="1600201"/>
            <a:ext cx="7772400" cy="4191000"/>
          </a:xfrm>
        </p:spPr>
        <p:txBody>
          <a:bodyPr>
            <a:normAutofit fontScale="77500" lnSpcReduction="20000"/>
          </a:bodyPr>
          <a:lstStyle/>
          <a:p>
            <a:pPr marL="514350" indent="-514350" algn="just">
              <a:buFont typeface="+mj-lt"/>
              <a:buAutoNum type="arabicPeriod"/>
            </a:pPr>
            <a:r>
              <a:rPr lang="pt-PT" sz="2800" b="1" dirty="0" smtClean="0">
                <a:latin typeface="Arial" charset="0"/>
                <a:cs typeface="Arial" charset="0"/>
              </a:rPr>
              <a:t>Descrever </a:t>
            </a:r>
            <a:r>
              <a:rPr lang="pt-PT" sz="2800" dirty="0" smtClean="0">
                <a:latin typeface="Arial" charset="0"/>
                <a:cs typeface="Arial" charset="0"/>
              </a:rPr>
              <a:t>as oito etapas do processo de tomada de decisão.</a:t>
            </a:r>
          </a:p>
          <a:p>
            <a:pPr marL="514350" indent="-514350" algn="just">
              <a:buFont typeface="+mj-lt"/>
              <a:buAutoNum type="arabicPeriod"/>
            </a:pPr>
            <a:endParaRPr lang="pt-PT" sz="1100" dirty="0" smtClean="0">
              <a:latin typeface="Arial" charset="0"/>
              <a:cs typeface="Arial" charset="0"/>
            </a:endParaRPr>
          </a:p>
          <a:p>
            <a:pPr marL="514350" indent="-514350" algn="just">
              <a:buFont typeface="+mj-lt"/>
              <a:buAutoNum type="arabicPeriod"/>
            </a:pPr>
            <a:r>
              <a:rPr lang="pt-PT" sz="2700" b="1" i="0" dirty="0" smtClean="0">
                <a:latin typeface="Arial" charset="0"/>
                <a:cs typeface="Arial" charset="0"/>
              </a:rPr>
              <a:t>Explicar </a:t>
            </a:r>
            <a:r>
              <a:rPr lang="pt-PT" sz="2700" i="0" dirty="0" smtClean="0">
                <a:latin typeface="Arial" charset="0"/>
                <a:cs typeface="Arial" charset="0"/>
              </a:rPr>
              <a:t>a relação das decisões com as quatro funções de gestão</a:t>
            </a:r>
          </a:p>
          <a:p>
            <a:pPr marL="514350" indent="-514350" algn="just">
              <a:buFont typeface="+mj-lt"/>
              <a:buAutoNum type="arabicPeriod"/>
            </a:pPr>
            <a:endParaRPr lang="pt-PT" sz="1100" i="0" dirty="0" smtClean="0">
              <a:latin typeface="Arial" charset="0"/>
              <a:cs typeface="Arial" charset="0"/>
            </a:endParaRPr>
          </a:p>
          <a:p>
            <a:pPr marL="514350" indent="-514350" algn="just">
              <a:buFont typeface="+mj-lt"/>
              <a:buAutoNum type="arabicPeriod"/>
            </a:pPr>
            <a:r>
              <a:rPr lang="pt-PT" sz="2800" b="1" dirty="0" smtClean="0">
                <a:latin typeface="Arial" charset="0"/>
                <a:cs typeface="Arial" charset="0"/>
              </a:rPr>
              <a:t>Tipificar </a:t>
            </a:r>
            <a:r>
              <a:rPr lang="pt-PT" sz="2800" dirty="0" smtClean="0">
                <a:latin typeface="Arial" charset="0"/>
                <a:cs typeface="Arial" charset="0"/>
              </a:rPr>
              <a:t>as decisões e as condições de tomada de decisão.</a:t>
            </a:r>
          </a:p>
          <a:p>
            <a:pPr marL="514350" indent="-514350" algn="just">
              <a:buFont typeface="+mj-lt"/>
              <a:buAutoNum type="arabicPeriod"/>
            </a:pPr>
            <a:endParaRPr lang="pt-PT" sz="1100" dirty="0" smtClean="0">
              <a:latin typeface="Arial" charset="0"/>
              <a:cs typeface="Arial" charset="0"/>
            </a:endParaRPr>
          </a:p>
          <a:p>
            <a:pPr marL="514350" indent="-514350" algn="just">
              <a:buFont typeface="+mj-lt"/>
              <a:buAutoNum type="arabicPeriod"/>
            </a:pPr>
            <a:r>
              <a:rPr lang="pt-PT" sz="2800" b="1" dirty="0" smtClean="0">
                <a:latin typeface="Arial" charset="0"/>
                <a:cs typeface="Arial" charset="0"/>
              </a:rPr>
              <a:t>Descrever </a:t>
            </a:r>
            <a:r>
              <a:rPr lang="pt-PT" sz="2800" dirty="0" smtClean="0">
                <a:latin typeface="Arial" charset="0"/>
                <a:cs typeface="Arial" charset="0"/>
              </a:rPr>
              <a:t>os diferentes estilos de tomada de decisão e discutir como pode o processo de tomada de decisão ser enviesado.</a:t>
            </a:r>
          </a:p>
          <a:p>
            <a:pPr marL="514350" indent="-514350" algn="just">
              <a:buFont typeface="+mj-lt"/>
              <a:buAutoNum type="arabicPeriod"/>
            </a:pPr>
            <a:endParaRPr lang="pt-PT" sz="1100" dirty="0" smtClean="0">
              <a:latin typeface="Arial" charset="0"/>
              <a:cs typeface="Arial" charset="0"/>
            </a:endParaRPr>
          </a:p>
          <a:p>
            <a:pPr marL="514350" indent="-514350" algn="just">
              <a:buFont typeface="+mj-lt"/>
              <a:buAutoNum type="arabicPeriod"/>
            </a:pPr>
            <a:r>
              <a:rPr lang="pt-PT" sz="2800" b="1" dirty="0" smtClean="0">
                <a:latin typeface="Arial" charset="0"/>
                <a:cs typeface="Arial" charset="0"/>
              </a:rPr>
              <a:t>Identificar </a:t>
            </a:r>
            <a:r>
              <a:rPr lang="pt-PT" sz="2800" dirty="0" smtClean="0">
                <a:latin typeface="Arial" charset="0"/>
                <a:cs typeface="Arial" charset="0"/>
              </a:rPr>
              <a:t>as técnicas de tomada de decisões eficazes.</a:t>
            </a:r>
            <a:endParaRPr lang="pt-PT" sz="2700" i="0" dirty="0" smtClean="0">
              <a:latin typeface="Arial" charset="0"/>
              <a:cs typeface="Arial" charset="0"/>
            </a:endParaRPr>
          </a:p>
        </p:txBody>
      </p:sp>
      <p:sp>
        <p:nvSpPr>
          <p:cNvPr id="5" name="Slide Number Placeholder 4"/>
          <p:cNvSpPr>
            <a:spLocks noGrp="1"/>
          </p:cNvSpPr>
          <p:nvPr>
            <p:ph type="sldNum" sz="quarter" idx="12"/>
          </p:nvPr>
        </p:nvSpPr>
        <p:spPr/>
        <p:txBody>
          <a:bodyPr/>
          <a:lstStyle/>
          <a:p>
            <a:r>
              <a:rPr lang="en-US" dirty="0" smtClean="0"/>
              <a:t>2-</a:t>
            </a:r>
            <a:fld id="{1D72EBF8-7CF5-44B7-B2BF-E22DE4D0703D}" type="slidenum">
              <a:rPr lang="en-US" smtClean="0"/>
              <a:pPr/>
              <a:t>2</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20</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TextBox 5"/>
          <p:cNvSpPr txBox="1"/>
          <p:nvPr/>
        </p:nvSpPr>
        <p:spPr>
          <a:xfrm>
            <a:off x="300318" y="1752600"/>
            <a:ext cx="8716940" cy="4062651"/>
          </a:xfrm>
          <a:prstGeom prst="rect">
            <a:avLst/>
          </a:prstGeom>
          <a:noFill/>
        </p:spPr>
        <p:txBody>
          <a:bodyPr wrap="square" rtlCol="0">
            <a:spAutoFit/>
          </a:bodyPr>
          <a:lstStyle/>
          <a:p>
            <a:r>
              <a:rPr lang="pt-PT" sz="2400" b="1" dirty="0" smtClean="0"/>
              <a:t>Controlo</a:t>
            </a:r>
          </a:p>
          <a:p>
            <a:endParaRPr lang="pt-PT" sz="2400" b="1" dirty="0" smtClean="0"/>
          </a:p>
          <a:p>
            <a:pPr marL="285750" indent="-285750">
              <a:buFontTx/>
              <a:buChar char="-"/>
            </a:pPr>
            <a:r>
              <a:rPr lang="pt-PT" sz="2400" u="sng" dirty="0" smtClean="0"/>
              <a:t>Que atividades </a:t>
            </a:r>
            <a:r>
              <a:rPr lang="pt-PT" sz="2400" dirty="0" smtClean="0"/>
              <a:t>é que necessitam de ser controladas na organização?</a:t>
            </a:r>
          </a:p>
          <a:p>
            <a:pPr marL="285750" indent="-285750">
              <a:buFontTx/>
              <a:buChar char="-"/>
            </a:pPr>
            <a:endParaRPr lang="pt-PT" sz="800" dirty="0" smtClean="0"/>
          </a:p>
          <a:p>
            <a:pPr marL="285750" indent="-285750">
              <a:buFontTx/>
              <a:buChar char="-"/>
            </a:pPr>
            <a:r>
              <a:rPr lang="pt-PT" sz="2400" u="sng" dirty="0" smtClean="0"/>
              <a:t>Como </a:t>
            </a:r>
            <a:r>
              <a:rPr lang="pt-PT" sz="2400" dirty="0" smtClean="0"/>
              <a:t>deveriam essas atividades ser controladas?</a:t>
            </a:r>
          </a:p>
          <a:p>
            <a:pPr marL="285750" indent="-285750">
              <a:buFontTx/>
              <a:buChar char="-"/>
            </a:pPr>
            <a:endParaRPr lang="pt-PT" sz="800" dirty="0" smtClean="0"/>
          </a:p>
          <a:p>
            <a:pPr marL="285750" indent="-285750">
              <a:buFontTx/>
              <a:buChar char="-"/>
            </a:pPr>
            <a:r>
              <a:rPr lang="pt-PT" sz="2400" u="sng" dirty="0" smtClean="0"/>
              <a:t>Quando</a:t>
            </a:r>
            <a:r>
              <a:rPr lang="pt-PT" sz="2400" dirty="0" smtClean="0"/>
              <a:t> é que se considera que ocorreu um desvio significativo (relevante)?</a:t>
            </a:r>
          </a:p>
          <a:p>
            <a:pPr marL="285750" indent="-285750">
              <a:buFontTx/>
              <a:buChar char="-"/>
            </a:pPr>
            <a:endParaRPr lang="pt-PT" sz="800" dirty="0" smtClean="0"/>
          </a:p>
          <a:p>
            <a:pPr marL="285750" indent="-285750">
              <a:buFontTx/>
              <a:buChar char="-"/>
            </a:pPr>
            <a:r>
              <a:rPr lang="pt-PT" sz="2400" dirty="0" smtClean="0"/>
              <a:t>Que tipo de </a:t>
            </a:r>
            <a:r>
              <a:rPr lang="pt-PT" sz="2400" u="sng" dirty="0" smtClean="0"/>
              <a:t>sistema de informação </a:t>
            </a:r>
            <a:r>
              <a:rPr lang="pt-PT" sz="2400" dirty="0" smtClean="0"/>
              <a:t>deveria a organização ter?</a:t>
            </a:r>
          </a:p>
          <a:p>
            <a:pPr marL="285750" indent="-285750">
              <a:buFontTx/>
              <a:buChar char="-"/>
            </a:pPr>
            <a:endParaRPr lang="pt-PT"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Figura</a:t>
            </a:r>
            <a:r>
              <a:rPr lang="en-US" sz="3600" dirty="0" smtClean="0"/>
              <a:t> 2-5</a:t>
            </a:r>
            <a:br>
              <a:rPr lang="en-US" sz="3600" dirty="0" smtClean="0"/>
            </a:br>
            <a:r>
              <a:rPr lang="en-US" dirty="0" err="1" smtClean="0"/>
              <a:t>Exemplo</a:t>
            </a:r>
            <a:r>
              <a:rPr lang="en-US" dirty="0" smtClean="0"/>
              <a:t> de </a:t>
            </a:r>
            <a:r>
              <a:rPr lang="en-US" dirty="0" err="1" smtClean="0"/>
              <a:t>decisões</a:t>
            </a:r>
            <a:r>
              <a:rPr lang="en-US" dirty="0" smtClean="0"/>
              <a:t> de </a:t>
            </a:r>
            <a:r>
              <a:rPr lang="en-US" dirty="0" err="1" smtClean="0"/>
              <a:t>gestão</a:t>
            </a:r>
            <a:endParaRPr lang="en-US" sz="3600" dirty="0" smtClean="0">
              <a:latin typeface="Calibri" pitchFamily="34" charset="0"/>
            </a:endParaRPr>
          </a:p>
        </p:txBody>
      </p:sp>
    </p:spTree>
    <p:extLst>
      <p:ext uri="{BB962C8B-B14F-4D97-AF65-F5344CB8AC3E}">
        <p14:creationId xmlns:p14="http://schemas.microsoft.com/office/powerpoint/2010/main" val="15179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168564"/>
            <a:ext cx="7772400" cy="1279236"/>
          </a:xfrm>
        </p:spPr>
        <p:txBody>
          <a:bodyPr>
            <a:noAutofit/>
          </a:bodyPr>
          <a:lstStyle/>
          <a:p>
            <a:pPr algn="ctr"/>
            <a:r>
              <a:rPr lang="en-US" sz="2800" dirty="0" err="1" smtClean="0"/>
              <a:t>Figura</a:t>
            </a:r>
            <a:r>
              <a:rPr lang="en-US" sz="2800" dirty="0" smtClean="0"/>
              <a:t> 2-12</a:t>
            </a:r>
            <a:br>
              <a:rPr lang="en-US" sz="2800" dirty="0" smtClean="0"/>
            </a:br>
            <a:r>
              <a:rPr lang="en-US" sz="2800" dirty="0" err="1" smtClean="0"/>
              <a:t>perspeCtiva</a:t>
            </a:r>
            <a:r>
              <a:rPr lang="en-US" sz="2800" dirty="0" smtClean="0"/>
              <a:t> </a:t>
            </a:r>
            <a:r>
              <a:rPr lang="en-US" sz="2800" dirty="0" err="1" smtClean="0"/>
              <a:t>geral</a:t>
            </a:r>
            <a:r>
              <a:rPr lang="en-US" sz="2800" dirty="0" smtClean="0"/>
              <a:t> </a:t>
            </a:r>
            <a:r>
              <a:rPr lang="en-US" sz="2800" dirty="0" err="1" smtClean="0"/>
              <a:t>sobre</a:t>
            </a:r>
            <a:r>
              <a:rPr lang="en-US" sz="2800" dirty="0" smtClean="0"/>
              <a:t> o </a:t>
            </a:r>
            <a:r>
              <a:rPr lang="en-US" sz="2800" dirty="0" err="1" smtClean="0"/>
              <a:t>processo</a:t>
            </a:r>
            <a:r>
              <a:rPr lang="en-US" sz="2800" dirty="0" smtClean="0"/>
              <a:t> de </a:t>
            </a:r>
            <a:r>
              <a:rPr lang="en-US" sz="2800" dirty="0" err="1" smtClean="0"/>
              <a:t>tomada</a:t>
            </a:r>
            <a:r>
              <a:rPr lang="en-US" sz="2800" dirty="0" smtClean="0"/>
              <a:t> de </a:t>
            </a:r>
            <a:r>
              <a:rPr lang="en-US" sz="2800" dirty="0" err="1" smtClean="0"/>
              <a:t>decisão</a:t>
            </a:r>
            <a:endParaRPr lang="en-US" sz="28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21</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2" name="Picture 1"/>
          <p:cNvPicPr>
            <a:picLocks noChangeAspect="1"/>
          </p:cNvPicPr>
          <p:nvPr/>
        </p:nvPicPr>
        <p:blipFill>
          <a:blip r:embed="rId3"/>
          <a:stretch>
            <a:fillRect/>
          </a:stretch>
        </p:blipFill>
        <p:spPr>
          <a:xfrm>
            <a:off x="0" y="1524000"/>
            <a:ext cx="9144000" cy="4673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166688"/>
            <a:ext cx="7772400" cy="1143000"/>
          </a:xfrm>
          <a:extLst/>
        </p:spPr>
        <p:txBody>
          <a:bodyPr>
            <a:normAutofit fontScale="90000"/>
          </a:bodyPr>
          <a:lstStyle/>
          <a:p>
            <a:pPr algn="ctr">
              <a:defRPr/>
            </a:pPr>
            <a:r>
              <a:rPr lang="en-US" dirty="0" err="1" smtClean="0">
                <a:latin typeface="+mn-lt"/>
              </a:rPr>
              <a:t>Tomada</a:t>
            </a:r>
            <a:r>
              <a:rPr lang="en-US" dirty="0" smtClean="0">
                <a:latin typeface="+mn-lt"/>
              </a:rPr>
              <a:t> de </a:t>
            </a:r>
            <a:r>
              <a:rPr lang="en-US" dirty="0" err="1" smtClean="0">
                <a:latin typeface="+mn-lt"/>
              </a:rPr>
              <a:t>decisão</a:t>
            </a:r>
            <a:r>
              <a:rPr lang="en-US" sz="3600" dirty="0" smtClean="0">
                <a:latin typeface="+mn-lt"/>
              </a:rPr>
              <a:t>: </a:t>
            </a:r>
            <a:r>
              <a:rPr lang="en-US" sz="3600" dirty="0" err="1" smtClean="0">
                <a:latin typeface="+mn-lt"/>
              </a:rPr>
              <a:t>Racionalidade</a:t>
            </a:r>
            <a:endParaRPr lang="en-US" sz="3600" dirty="0" smtClean="0">
              <a:latin typeface="+mn-lt"/>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22</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Rectangle 3"/>
          <p:cNvSpPr txBox="1">
            <a:spLocks/>
          </p:cNvSpPr>
          <p:nvPr/>
        </p:nvSpPr>
        <p:spPr bwMode="auto">
          <a:xfrm>
            <a:off x="443345" y="1309688"/>
            <a:ext cx="8229600" cy="4525963"/>
          </a:xfrm>
          <a:prstGeom prst="rect">
            <a:avLst/>
          </a:prstGeom>
          <a:noFill/>
          <a:ln w="9525">
            <a:noFill/>
            <a:miter lim="800000"/>
            <a:headEnd/>
            <a:tailEnd/>
          </a:ln>
        </p:spPr>
        <p:txBody>
          <a:bodyPr/>
          <a:lstStyle/>
          <a:p>
            <a:pPr algn="just" eaLnBrk="0" hangingPunct="0">
              <a:spcBef>
                <a:spcPct val="20000"/>
              </a:spcBef>
            </a:pPr>
            <a:r>
              <a:rPr lang="pt-PT" sz="2800" b="1" dirty="0" smtClean="0"/>
              <a:t>Tomada de decisão</a:t>
            </a:r>
          </a:p>
          <a:p>
            <a:pPr algn="just" eaLnBrk="0" hangingPunct="0">
              <a:spcBef>
                <a:spcPct val="20000"/>
              </a:spcBef>
            </a:pPr>
            <a:r>
              <a:rPr lang="pt-PT" sz="2400" dirty="0" smtClean="0"/>
              <a:t>Descreve as opções que são lógicas e consistentes e que maximizam o valor.</a:t>
            </a:r>
          </a:p>
          <a:p>
            <a:pPr algn="just" eaLnBrk="0" hangingPunct="0">
              <a:spcBef>
                <a:spcPct val="20000"/>
              </a:spcBef>
            </a:pPr>
            <a:endParaRPr lang="pt-PT" sz="2400" dirty="0" smtClean="0"/>
          </a:p>
          <a:p>
            <a:pPr marL="342900" indent="-342900" algn="just" eaLnBrk="0" hangingPunct="0">
              <a:spcBef>
                <a:spcPct val="20000"/>
              </a:spcBef>
              <a:buFont typeface="Arial" charset="0"/>
              <a:buChar char="•"/>
            </a:pPr>
            <a:r>
              <a:rPr lang="pt-PT" sz="2000" b="1" dirty="0" smtClean="0"/>
              <a:t>Pressupostos da Racionalidade</a:t>
            </a:r>
          </a:p>
          <a:p>
            <a:pPr marL="742950" lvl="1" indent="-285750" algn="just" eaLnBrk="0" hangingPunct="0">
              <a:spcBef>
                <a:spcPct val="20000"/>
              </a:spcBef>
              <a:buFont typeface="Arial" charset="0"/>
              <a:buChar char="–"/>
            </a:pPr>
            <a:r>
              <a:rPr lang="pt-PT" sz="2000" dirty="0" smtClean="0"/>
              <a:t> O </a:t>
            </a:r>
            <a:r>
              <a:rPr lang="pt-PT" sz="2000" u="sng" dirty="0" smtClean="0"/>
              <a:t>decisor</a:t>
            </a:r>
            <a:r>
              <a:rPr lang="pt-PT" sz="2000" dirty="0" smtClean="0"/>
              <a:t> seria completamente </a:t>
            </a:r>
            <a:r>
              <a:rPr lang="pt-PT" sz="2000" u="sng" dirty="0" smtClean="0"/>
              <a:t>objetivo e lógico</a:t>
            </a:r>
            <a:r>
              <a:rPr lang="pt-PT" sz="2000" dirty="0" smtClean="0"/>
              <a:t>;</a:t>
            </a:r>
          </a:p>
          <a:p>
            <a:pPr marL="742950" lvl="1" indent="-285750" algn="just" eaLnBrk="0" hangingPunct="0">
              <a:spcBef>
                <a:spcPct val="20000"/>
              </a:spcBef>
              <a:buFont typeface="Arial" charset="0"/>
              <a:buChar char="–"/>
            </a:pPr>
            <a:r>
              <a:rPr lang="pt-PT" sz="2000" dirty="0" smtClean="0"/>
              <a:t> O </a:t>
            </a:r>
            <a:r>
              <a:rPr lang="pt-PT" sz="2000" u="sng" dirty="0" smtClean="0"/>
              <a:t>problema seria claro</a:t>
            </a:r>
            <a:r>
              <a:rPr lang="pt-PT" sz="2000" dirty="0" smtClean="0"/>
              <a:t> e sem qualquer tipo de ambiguidade associada;</a:t>
            </a:r>
          </a:p>
          <a:p>
            <a:pPr marL="742950" lvl="1" indent="-285750" algn="just" eaLnBrk="0" hangingPunct="0">
              <a:spcBef>
                <a:spcPct val="20000"/>
              </a:spcBef>
              <a:buFont typeface="Arial" charset="0"/>
              <a:buChar char="–"/>
            </a:pPr>
            <a:r>
              <a:rPr lang="pt-PT" sz="2000" dirty="0" smtClean="0"/>
              <a:t> O </a:t>
            </a:r>
            <a:r>
              <a:rPr lang="pt-PT" sz="2000" u="sng" dirty="0" smtClean="0"/>
              <a:t>decisor</a:t>
            </a:r>
            <a:r>
              <a:rPr lang="pt-PT" sz="2000" dirty="0" smtClean="0"/>
              <a:t> teria uma visão clara sobre o objetivo específico e seria </a:t>
            </a:r>
            <a:r>
              <a:rPr lang="pt-PT" sz="2000" u="sng" dirty="0" smtClean="0"/>
              <a:t>conhecedor de todas as alternativas possíveis e as suas consequências</a:t>
            </a:r>
            <a:r>
              <a:rPr lang="pt-PT" sz="2000" dirty="0" smtClean="0"/>
              <a:t> e selecionaria a de forma consistente a </a:t>
            </a:r>
            <a:r>
              <a:rPr lang="pt-PT" sz="2000" u="sng" dirty="0" smtClean="0"/>
              <a:t>opção ótima</a:t>
            </a:r>
            <a:r>
              <a:rPr lang="pt-PT" sz="2000" dirty="0" smtClean="0"/>
              <a:t>.</a:t>
            </a:r>
            <a:endParaRPr lang="pt-PT"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23</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2"/>
          <p:cNvSpPr>
            <a:spLocks noGrp="1" noChangeArrowheads="1"/>
          </p:cNvSpPr>
          <p:nvPr>
            <p:ph type="title"/>
          </p:nvPr>
        </p:nvSpPr>
        <p:spPr>
          <a:xfrm>
            <a:off x="685800" y="166688"/>
            <a:ext cx="7772400" cy="1143000"/>
          </a:xfrm>
          <a:extLst/>
        </p:spPr>
        <p:txBody>
          <a:bodyPr>
            <a:normAutofit fontScale="90000"/>
          </a:bodyPr>
          <a:lstStyle/>
          <a:p>
            <a:pPr algn="ctr">
              <a:defRPr/>
            </a:pPr>
            <a:r>
              <a:rPr lang="en-US" dirty="0" err="1" smtClean="0">
                <a:latin typeface="+mn-lt"/>
              </a:rPr>
              <a:t>Tomada</a:t>
            </a:r>
            <a:r>
              <a:rPr lang="en-US" dirty="0" smtClean="0">
                <a:latin typeface="+mn-lt"/>
              </a:rPr>
              <a:t> de </a:t>
            </a:r>
            <a:r>
              <a:rPr lang="en-US" dirty="0" err="1" smtClean="0">
                <a:latin typeface="+mn-lt"/>
              </a:rPr>
              <a:t>decisão</a:t>
            </a:r>
            <a:r>
              <a:rPr lang="en-US" sz="3600" dirty="0" smtClean="0">
                <a:latin typeface="+mn-lt"/>
              </a:rPr>
              <a:t>: </a:t>
            </a:r>
            <a:r>
              <a:rPr lang="en-US" sz="3600" dirty="0" err="1" smtClean="0">
                <a:latin typeface="+mn-lt"/>
              </a:rPr>
              <a:t>Racionalidade</a:t>
            </a:r>
            <a:r>
              <a:rPr lang="en-US" sz="3600" dirty="0" smtClean="0">
                <a:latin typeface="+mn-lt"/>
              </a:rPr>
              <a:t> </a:t>
            </a:r>
            <a:r>
              <a:rPr lang="en-US" sz="3600" dirty="0" err="1" smtClean="0">
                <a:latin typeface="+mn-lt"/>
              </a:rPr>
              <a:t>limitada</a:t>
            </a:r>
            <a:endParaRPr lang="en-US" sz="3600" dirty="0" smtClean="0">
              <a:latin typeface="+mn-lt"/>
            </a:endParaRPr>
          </a:p>
        </p:txBody>
      </p:sp>
      <p:sp>
        <p:nvSpPr>
          <p:cNvPr id="6"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algn="just" eaLnBrk="0" hangingPunct="0">
              <a:spcBef>
                <a:spcPct val="20000"/>
              </a:spcBef>
            </a:pPr>
            <a:r>
              <a:rPr lang="pt-PT" sz="2400" b="1" dirty="0" smtClean="0"/>
              <a:t>Racionalidade Limitada </a:t>
            </a:r>
            <a:r>
              <a:rPr lang="pt-PT" sz="2400" b="1" dirty="0" smtClean="0">
                <a:latin typeface="Calibri" pitchFamily="34" charset="0"/>
              </a:rPr>
              <a:t>– </a:t>
            </a:r>
            <a:r>
              <a:rPr lang="pt-PT" sz="2400" dirty="0" smtClean="0">
                <a:latin typeface="Calibri" pitchFamily="34" charset="0"/>
              </a:rPr>
              <a:t>O processo de tomada de decisão é racional, mas limitado pela capacidade do individuo em processar a informação.</a:t>
            </a:r>
          </a:p>
          <a:p>
            <a:pPr marL="342900" indent="-342900" algn="just" eaLnBrk="0" hangingPunct="0">
              <a:spcBef>
                <a:spcPct val="20000"/>
              </a:spcBef>
              <a:buFont typeface="Arial" charset="0"/>
              <a:buChar char="•"/>
            </a:pPr>
            <a:endParaRPr lang="pt-PT" sz="800" dirty="0" smtClean="0">
              <a:latin typeface="Calibri" pitchFamily="34" charset="0"/>
            </a:endParaRPr>
          </a:p>
          <a:p>
            <a:pPr marL="342900" indent="-342900" algn="just" eaLnBrk="0" hangingPunct="0">
              <a:spcBef>
                <a:spcPct val="20000"/>
              </a:spcBef>
              <a:buFont typeface="Arial" charset="0"/>
              <a:buChar char="•"/>
            </a:pPr>
            <a:r>
              <a:rPr lang="pt-PT" sz="2400" dirty="0" smtClean="0"/>
              <a:t> </a:t>
            </a:r>
            <a:r>
              <a:rPr lang="pt-PT" sz="2400" b="1" dirty="0" smtClean="0"/>
              <a:t>Critério da suficiência</a:t>
            </a:r>
            <a:r>
              <a:rPr lang="pt-PT" sz="2400" b="1" dirty="0" smtClean="0">
                <a:latin typeface="Calibri" pitchFamily="34" charset="0"/>
              </a:rPr>
              <a:t> –</a:t>
            </a:r>
            <a:r>
              <a:rPr lang="pt-PT" sz="2400" dirty="0" smtClean="0">
                <a:latin typeface="Calibri" pitchFamily="34" charset="0"/>
              </a:rPr>
              <a:t> aceitar soluções que são suficientemente boas. (boas </a:t>
            </a:r>
            <a:r>
              <a:rPr lang="pt-PT" sz="2400" i="1" dirty="0" smtClean="0">
                <a:latin typeface="Calibri" pitchFamily="34" charset="0"/>
              </a:rPr>
              <a:t>vs.</a:t>
            </a:r>
            <a:r>
              <a:rPr lang="pt-PT" sz="2400" dirty="0" smtClean="0">
                <a:latin typeface="Calibri" pitchFamily="34" charset="0"/>
              </a:rPr>
              <a:t> </a:t>
            </a:r>
            <a:r>
              <a:rPr lang="pt-PT" sz="2400" dirty="0" err="1" smtClean="0">
                <a:latin typeface="Calibri" pitchFamily="34" charset="0"/>
              </a:rPr>
              <a:t>ótimas</a:t>
            </a:r>
            <a:r>
              <a:rPr lang="pt-PT" sz="2400" dirty="0" smtClean="0">
                <a:latin typeface="Calibri" pitchFamily="34" charset="0"/>
              </a:rPr>
              <a:t>)</a:t>
            </a:r>
          </a:p>
          <a:p>
            <a:pPr algn="just" eaLnBrk="0" hangingPunct="0">
              <a:spcBef>
                <a:spcPct val="20000"/>
              </a:spcBef>
            </a:pPr>
            <a:endParaRPr lang="pt-PT" sz="1050" dirty="0" smtClean="0">
              <a:latin typeface="Calibri" pitchFamily="34" charset="0"/>
            </a:endParaRPr>
          </a:p>
          <a:p>
            <a:pPr algn="just" eaLnBrk="0" hangingPunct="0">
              <a:spcBef>
                <a:spcPct val="20000"/>
              </a:spcBef>
            </a:pPr>
            <a:r>
              <a:rPr lang="pt-PT" sz="2400" u="sng" dirty="0" smtClean="0">
                <a:latin typeface="Calibri" pitchFamily="34" charset="0"/>
              </a:rPr>
              <a:t>Tópico relacionado</a:t>
            </a:r>
          </a:p>
          <a:p>
            <a:pPr marL="342900" indent="-342900" algn="just" eaLnBrk="0" hangingPunct="0">
              <a:spcBef>
                <a:spcPct val="20000"/>
              </a:spcBef>
              <a:buFont typeface="Arial" charset="0"/>
              <a:buChar char="•"/>
            </a:pPr>
            <a:endParaRPr lang="pt-PT" sz="800" dirty="0" smtClean="0">
              <a:latin typeface="Calibri" pitchFamily="34" charset="0"/>
            </a:endParaRPr>
          </a:p>
          <a:p>
            <a:pPr marL="342900" indent="-342900" algn="just" eaLnBrk="0" hangingPunct="0">
              <a:spcBef>
                <a:spcPct val="20000"/>
              </a:spcBef>
              <a:buFont typeface="Arial" charset="0"/>
              <a:buChar char="•"/>
            </a:pPr>
            <a:r>
              <a:rPr lang="pt-PT" sz="2400" dirty="0" smtClean="0"/>
              <a:t> </a:t>
            </a:r>
            <a:r>
              <a:rPr lang="pt-PT" sz="2000" b="1" dirty="0"/>
              <a:t>Escalada do comprometimento </a:t>
            </a:r>
            <a:r>
              <a:rPr lang="pt-PT" sz="2000" b="1" dirty="0" smtClean="0"/>
              <a:t>– </a:t>
            </a:r>
            <a:r>
              <a:rPr lang="pt-PT" sz="2000" dirty="0">
                <a:latin typeface="Calibri" pitchFamily="34" charset="0"/>
              </a:rPr>
              <a:t>um aumento do comprometimento em relação a uma decisão </a:t>
            </a:r>
            <a:r>
              <a:rPr lang="pt-PT" sz="2000" dirty="0" smtClean="0">
                <a:latin typeface="Calibri" pitchFamily="34" charset="0"/>
              </a:rPr>
              <a:t>passada, </a:t>
            </a:r>
            <a:r>
              <a:rPr lang="pt-PT" sz="2000" dirty="0" smtClean="0">
                <a:latin typeface="Calibri" pitchFamily="34" charset="0"/>
              </a:rPr>
              <a:t>apesar da</a:t>
            </a:r>
            <a:r>
              <a:rPr lang="pt-PT" sz="2000" dirty="0" smtClean="0">
                <a:latin typeface="Calibri" pitchFamily="34" charset="0"/>
              </a:rPr>
              <a:t> </a:t>
            </a:r>
            <a:r>
              <a:rPr lang="pt-PT" sz="2000" dirty="0">
                <a:latin typeface="Calibri" pitchFamily="34" charset="0"/>
              </a:rPr>
              <a:t>evidência de que </a:t>
            </a:r>
            <a:r>
              <a:rPr lang="pt-PT" sz="2000" dirty="0" smtClean="0">
                <a:latin typeface="Calibri" pitchFamily="34" charset="0"/>
              </a:rPr>
              <a:t>esta poderá </a:t>
            </a:r>
            <a:r>
              <a:rPr lang="pt-PT" sz="2000" dirty="0">
                <a:latin typeface="Calibri" pitchFamily="34" charset="0"/>
              </a:rPr>
              <a:t>não ter sido a melhor.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24</a:t>
            </a:fld>
            <a:endParaRPr lang="en-US"/>
          </a:p>
        </p:txBody>
      </p:sp>
      <p:sp>
        <p:nvSpPr>
          <p:cNvPr id="6" name="Oval 6"/>
          <p:cNvSpPr>
            <a:spLocks noChangeArrowheads="1"/>
          </p:cNvSpPr>
          <p:nvPr/>
        </p:nvSpPr>
        <p:spPr bwMode="auto">
          <a:xfrm>
            <a:off x="3124200" y="1417638"/>
            <a:ext cx="3505200" cy="33528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t-PT" altLang="pt-PT"/>
          </a:p>
        </p:txBody>
      </p:sp>
      <p:sp>
        <p:nvSpPr>
          <p:cNvPr id="7" name="Oval 7"/>
          <p:cNvSpPr>
            <a:spLocks noChangeArrowheads="1"/>
          </p:cNvSpPr>
          <p:nvPr/>
        </p:nvSpPr>
        <p:spPr bwMode="auto">
          <a:xfrm>
            <a:off x="1600200" y="1798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8" name="Oval 12"/>
          <p:cNvSpPr>
            <a:spLocks noChangeArrowheads="1"/>
          </p:cNvSpPr>
          <p:nvPr/>
        </p:nvSpPr>
        <p:spPr bwMode="auto">
          <a:xfrm>
            <a:off x="4191000" y="2560638"/>
            <a:ext cx="1371600" cy="6858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PT" altLang="pt-PT"/>
              <a:t>Manager</a:t>
            </a:r>
          </a:p>
        </p:txBody>
      </p:sp>
      <p:sp>
        <p:nvSpPr>
          <p:cNvPr id="9" name="Oval 13"/>
          <p:cNvSpPr>
            <a:spLocks noChangeArrowheads="1"/>
          </p:cNvSpPr>
          <p:nvPr/>
        </p:nvSpPr>
        <p:spPr bwMode="auto">
          <a:xfrm>
            <a:off x="3657600" y="2103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0" name="Oval 14"/>
          <p:cNvSpPr>
            <a:spLocks noChangeArrowheads="1"/>
          </p:cNvSpPr>
          <p:nvPr/>
        </p:nvSpPr>
        <p:spPr bwMode="auto">
          <a:xfrm>
            <a:off x="5486400" y="1951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1" name="Oval 15"/>
          <p:cNvSpPr>
            <a:spLocks noChangeArrowheads="1"/>
          </p:cNvSpPr>
          <p:nvPr/>
        </p:nvSpPr>
        <p:spPr bwMode="auto">
          <a:xfrm>
            <a:off x="5791200" y="30178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2" name="Oval 17"/>
          <p:cNvSpPr>
            <a:spLocks noChangeArrowheads="1"/>
          </p:cNvSpPr>
          <p:nvPr/>
        </p:nvSpPr>
        <p:spPr bwMode="auto">
          <a:xfrm>
            <a:off x="3733800" y="3627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3" name="Oval 18"/>
          <p:cNvSpPr>
            <a:spLocks noChangeArrowheads="1"/>
          </p:cNvSpPr>
          <p:nvPr/>
        </p:nvSpPr>
        <p:spPr bwMode="auto">
          <a:xfrm>
            <a:off x="3276600" y="2941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4" name="Oval 19"/>
          <p:cNvSpPr>
            <a:spLocks noChangeArrowheads="1"/>
          </p:cNvSpPr>
          <p:nvPr/>
        </p:nvSpPr>
        <p:spPr bwMode="auto">
          <a:xfrm>
            <a:off x="1371600" y="5227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5" name="Rectangle 21"/>
          <p:cNvSpPr>
            <a:spLocks noChangeArrowheads="1"/>
          </p:cNvSpPr>
          <p:nvPr/>
        </p:nvSpPr>
        <p:spPr bwMode="auto">
          <a:xfrm>
            <a:off x="4191000" y="1646238"/>
            <a:ext cx="1219200" cy="53340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PT" altLang="pt-PT" b="1"/>
              <a:t>Satisficing</a:t>
            </a:r>
          </a:p>
        </p:txBody>
      </p:sp>
      <p:sp>
        <p:nvSpPr>
          <p:cNvPr id="16" name="Oval 23"/>
          <p:cNvSpPr>
            <a:spLocks noChangeArrowheads="1"/>
          </p:cNvSpPr>
          <p:nvPr/>
        </p:nvSpPr>
        <p:spPr bwMode="auto">
          <a:xfrm>
            <a:off x="4724400" y="3856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7" name="Oval 24"/>
          <p:cNvSpPr>
            <a:spLocks noChangeArrowheads="1"/>
          </p:cNvSpPr>
          <p:nvPr/>
        </p:nvSpPr>
        <p:spPr bwMode="auto">
          <a:xfrm>
            <a:off x="2286000" y="26368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8" name="Oval 25"/>
          <p:cNvSpPr>
            <a:spLocks noChangeArrowheads="1"/>
          </p:cNvSpPr>
          <p:nvPr/>
        </p:nvSpPr>
        <p:spPr bwMode="auto">
          <a:xfrm>
            <a:off x="1371600" y="3322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9" name="Oval 26"/>
          <p:cNvSpPr>
            <a:spLocks noChangeArrowheads="1"/>
          </p:cNvSpPr>
          <p:nvPr/>
        </p:nvSpPr>
        <p:spPr bwMode="auto">
          <a:xfrm>
            <a:off x="2057400" y="4084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0" name="Oval 27"/>
          <p:cNvSpPr>
            <a:spLocks noChangeArrowheads="1"/>
          </p:cNvSpPr>
          <p:nvPr/>
        </p:nvSpPr>
        <p:spPr bwMode="auto">
          <a:xfrm>
            <a:off x="7010400" y="1570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1" name="Oval 28"/>
          <p:cNvSpPr>
            <a:spLocks noChangeArrowheads="1"/>
          </p:cNvSpPr>
          <p:nvPr/>
        </p:nvSpPr>
        <p:spPr bwMode="auto">
          <a:xfrm>
            <a:off x="7543800" y="2713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2" name="Oval 29"/>
          <p:cNvSpPr>
            <a:spLocks noChangeArrowheads="1"/>
          </p:cNvSpPr>
          <p:nvPr/>
        </p:nvSpPr>
        <p:spPr bwMode="auto">
          <a:xfrm>
            <a:off x="7772400" y="4008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3" name="Oval 30"/>
          <p:cNvSpPr>
            <a:spLocks noChangeArrowheads="1"/>
          </p:cNvSpPr>
          <p:nvPr/>
        </p:nvSpPr>
        <p:spPr bwMode="auto">
          <a:xfrm>
            <a:off x="6705600" y="3703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4" name="Line 31"/>
          <p:cNvSpPr>
            <a:spLocks noChangeShapeType="1"/>
          </p:cNvSpPr>
          <p:nvPr/>
        </p:nvSpPr>
        <p:spPr bwMode="auto">
          <a:xfrm>
            <a:off x="4953000" y="3246438"/>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5" name="Line 34"/>
          <p:cNvSpPr>
            <a:spLocks noChangeShapeType="1"/>
          </p:cNvSpPr>
          <p:nvPr/>
        </p:nvSpPr>
        <p:spPr bwMode="auto">
          <a:xfrm flipV="1">
            <a:off x="5410200" y="2408238"/>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6" name="Line 35"/>
          <p:cNvSpPr>
            <a:spLocks noChangeShapeType="1"/>
          </p:cNvSpPr>
          <p:nvPr/>
        </p:nvSpPr>
        <p:spPr bwMode="auto">
          <a:xfrm flipH="1">
            <a:off x="3810000" y="2941638"/>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7" name="Line 36"/>
          <p:cNvSpPr>
            <a:spLocks noChangeShapeType="1"/>
          </p:cNvSpPr>
          <p:nvPr/>
        </p:nvSpPr>
        <p:spPr bwMode="auto">
          <a:xfrm>
            <a:off x="5486400" y="3017838"/>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8" name="Line 38"/>
          <p:cNvSpPr>
            <a:spLocks noChangeShapeType="1"/>
          </p:cNvSpPr>
          <p:nvPr/>
        </p:nvSpPr>
        <p:spPr bwMode="auto">
          <a:xfrm>
            <a:off x="4724400" y="4008438"/>
            <a:ext cx="533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9" name="Line 39"/>
          <p:cNvSpPr>
            <a:spLocks noChangeShapeType="1"/>
          </p:cNvSpPr>
          <p:nvPr/>
        </p:nvSpPr>
        <p:spPr bwMode="auto">
          <a:xfrm flipH="1">
            <a:off x="4724400" y="4008438"/>
            <a:ext cx="533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0" name="Text Box 40"/>
          <p:cNvSpPr txBox="1">
            <a:spLocks noChangeArrowheads="1"/>
          </p:cNvSpPr>
          <p:nvPr/>
        </p:nvSpPr>
        <p:spPr bwMode="auto">
          <a:xfrm>
            <a:off x="1965325" y="5418138"/>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Possible solutions</a:t>
            </a:r>
          </a:p>
        </p:txBody>
      </p:sp>
      <p:sp>
        <p:nvSpPr>
          <p:cNvPr id="31" name="Line 41"/>
          <p:cNvSpPr>
            <a:spLocks noChangeShapeType="1"/>
          </p:cNvSpPr>
          <p:nvPr/>
        </p:nvSpPr>
        <p:spPr bwMode="auto">
          <a:xfrm>
            <a:off x="4191000" y="530383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2" name="Text Box 42"/>
          <p:cNvSpPr txBox="1">
            <a:spLocks noChangeArrowheads="1"/>
          </p:cNvSpPr>
          <p:nvPr/>
        </p:nvSpPr>
        <p:spPr bwMode="auto">
          <a:xfrm>
            <a:off x="4343400" y="5456238"/>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Evaluation</a:t>
            </a:r>
          </a:p>
        </p:txBody>
      </p:sp>
      <p:grpSp>
        <p:nvGrpSpPr>
          <p:cNvPr id="33" name="Group 47"/>
          <p:cNvGrpSpPr>
            <a:grpSpLocks/>
          </p:cNvGrpSpPr>
          <p:nvPr/>
        </p:nvGrpSpPr>
        <p:grpSpPr bwMode="auto">
          <a:xfrm>
            <a:off x="5943600" y="5227638"/>
            <a:ext cx="533400" cy="533400"/>
            <a:chOff x="3936" y="3696"/>
            <a:chExt cx="336" cy="336"/>
          </a:xfrm>
        </p:grpSpPr>
        <p:sp>
          <p:nvSpPr>
            <p:cNvPr id="34" name="Oval 43"/>
            <p:cNvSpPr>
              <a:spLocks noChangeArrowheads="1"/>
            </p:cNvSpPr>
            <p:nvPr/>
          </p:nvSpPr>
          <p:spPr bwMode="auto">
            <a:xfrm>
              <a:off x="3936" y="3696"/>
              <a:ext cx="336" cy="336"/>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35" name="Line 44"/>
            <p:cNvSpPr>
              <a:spLocks noChangeShapeType="1"/>
            </p:cNvSpPr>
            <p:nvPr/>
          </p:nvSpPr>
          <p:spPr bwMode="auto">
            <a:xfrm flipH="1">
              <a:off x="3936" y="3792"/>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6" name="Line 45"/>
            <p:cNvSpPr>
              <a:spLocks noChangeShapeType="1"/>
            </p:cNvSpPr>
            <p:nvPr/>
          </p:nvSpPr>
          <p:spPr bwMode="auto">
            <a:xfrm>
              <a:off x="3936" y="3792"/>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grpSp>
      <p:sp>
        <p:nvSpPr>
          <p:cNvPr id="37" name="Text Box 46"/>
          <p:cNvSpPr txBox="1">
            <a:spLocks noChangeArrowheads="1"/>
          </p:cNvSpPr>
          <p:nvPr/>
        </p:nvSpPr>
        <p:spPr bwMode="auto">
          <a:xfrm>
            <a:off x="6553200" y="5456238"/>
            <a:ext cx="166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Chosen solution</a:t>
            </a:r>
          </a:p>
        </p:txBody>
      </p:sp>
      <p:sp>
        <p:nvSpPr>
          <p:cNvPr id="38" name="Rectangle 2"/>
          <p:cNvSpPr>
            <a:spLocks noGrp="1" noChangeArrowheads="1"/>
          </p:cNvSpPr>
          <p:nvPr>
            <p:ph type="title" idx="4294967295"/>
          </p:nvPr>
        </p:nvSpPr>
        <p:spPr>
          <a:xfrm>
            <a:off x="457200" y="76200"/>
            <a:ext cx="8229600" cy="1143000"/>
          </a:xfrm>
        </p:spPr>
        <p:txBody>
          <a:bodyPr/>
          <a:lstStyle/>
          <a:p>
            <a:pPr algn="ctr"/>
            <a:r>
              <a:rPr lang="pt-PT" altLang="pt-PT" sz="3200" dirty="0" err="1"/>
              <a:t>Bounded</a:t>
            </a:r>
            <a:r>
              <a:rPr lang="pt-PT" altLang="pt-PT" sz="3200" dirty="0"/>
              <a:t> </a:t>
            </a:r>
            <a:r>
              <a:rPr lang="pt-PT" altLang="pt-PT" sz="3200" dirty="0" err="1"/>
              <a:t>rationality</a:t>
            </a:r>
            <a:r>
              <a:rPr lang="pt-PT" altLang="pt-PT" sz="3200" dirty="0"/>
              <a:t> </a:t>
            </a:r>
            <a:r>
              <a:rPr lang="pt-PT" altLang="pt-PT" sz="3200" dirty="0" err="1"/>
              <a:t>model</a:t>
            </a:r>
            <a:r>
              <a:rPr lang="pt-PT" altLang="pt-PT" sz="3200" dirty="0"/>
              <a:t/>
            </a:r>
            <a:br>
              <a:rPr lang="pt-PT" altLang="pt-PT" sz="3200" dirty="0"/>
            </a:br>
            <a:r>
              <a:rPr lang="pt-PT" altLang="pt-PT" sz="1200" dirty="0" smtClean="0"/>
              <a:t>(Herbert Simon)</a:t>
            </a:r>
            <a:endParaRPr lang="pt-PT" sz="3200" dirty="0" smtClean="0">
              <a:latin typeface="Calibri" pitchFamily="34" charset="0"/>
            </a:endParaRPr>
          </a:p>
        </p:txBody>
      </p:sp>
    </p:spTree>
    <p:extLst>
      <p:ext uri="{BB962C8B-B14F-4D97-AF65-F5344CB8AC3E}">
        <p14:creationId xmlns:p14="http://schemas.microsoft.com/office/powerpoint/2010/main" val="417922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algn="ctr"/>
            <a:r>
              <a:rPr lang="en-US" dirty="0" err="1" smtClean="0"/>
              <a:t>Tomada</a:t>
            </a:r>
            <a:r>
              <a:rPr lang="en-US" dirty="0" smtClean="0"/>
              <a:t> de </a:t>
            </a:r>
            <a:r>
              <a:rPr lang="en-US" dirty="0" err="1" smtClean="0"/>
              <a:t>decisão</a:t>
            </a:r>
            <a:r>
              <a:rPr lang="en-US" sz="3600" dirty="0" smtClean="0"/>
              <a:t>: A </a:t>
            </a:r>
            <a:r>
              <a:rPr lang="en-US" sz="3600" dirty="0" err="1" smtClean="0"/>
              <a:t>intuição</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25</a:t>
            </a:fld>
            <a:endParaRPr lang="en-US" dirty="0"/>
          </a:p>
        </p:txBody>
      </p:sp>
      <p:pic>
        <p:nvPicPr>
          <p:cNvPr id="66563" name="Picture 2"/>
          <p:cNvPicPr>
            <a:picLocks noChangeAspect="1" noChangeArrowheads="1"/>
          </p:cNvPicPr>
          <p:nvPr/>
        </p:nvPicPr>
        <p:blipFill>
          <a:blip r:embed="rId3" cstate="print"/>
          <a:srcRect/>
          <a:stretch>
            <a:fillRect/>
          </a:stretch>
        </p:blipFill>
        <p:spPr bwMode="auto">
          <a:xfrm>
            <a:off x="4886325" y="1600200"/>
            <a:ext cx="3724275" cy="3171825"/>
          </a:xfrm>
          <a:prstGeom prst="rect">
            <a:avLst/>
          </a:prstGeom>
          <a:noFill/>
          <a:ln w="9525">
            <a:noFill/>
            <a:miter lim="800000"/>
            <a:headEnd/>
            <a:tailEnd/>
          </a:ln>
        </p:spPr>
      </p:pic>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3"/>
          <p:cNvSpPr txBox="1">
            <a:spLocks/>
          </p:cNvSpPr>
          <p:nvPr/>
        </p:nvSpPr>
        <p:spPr bwMode="auto">
          <a:xfrm>
            <a:off x="457200" y="1600200"/>
            <a:ext cx="41148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pt-PT" sz="3200" dirty="0" smtClean="0">
                <a:latin typeface="Calibri" pitchFamily="34" charset="0"/>
              </a:rPr>
              <a:t>A Intuição no processo de tomada de decisão</a:t>
            </a:r>
          </a:p>
          <a:p>
            <a:pPr marL="742950" lvl="1" indent="-285750" eaLnBrk="0" hangingPunct="0">
              <a:spcBef>
                <a:spcPct val="50000"/>
              </a:spcBef>
              <a:buFont typeface="Arial" charset="0"/>
              <a:buChar char="–"/>
            </a:pPr>
            <a:r>
              <a:rPr lang="pt-PT" sz="2800" dirty="0" smtClean="0">
                <a:latin typeface="Calibri" pitchFamily="34" charset="0"/>
              </a:rPr>
              <a:t>Tomar decisões com base na experiência e nos sentimentos.</a:t>
            </a:r>
            <a:endParaRPr lang="pt-PT" sz="3200"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2-6</a:t>
            </a:r>
            <a:br>
              <a:rPr lang="en-US" sz="3600" dirty="0" smtClean="0"/>
            </a:br>
            <a:r>
              <a:rPr lang="en-US" dirty="0" smtClean="0"/>
              <a:t>O que é a </a:t>
            </a:r>
            <a:r>
              <a:rPr lang="en-US" dirty="0" err="1" smtClean="0"/>
              <a:t>intuição</a:t>
            </a:r>
            <a:r>
              <a:rPr lang="en-US" sz="3600" dirty="0" smtClean="0"/>
              <a:t>?</a:t>
            </a:r>
            <a:endParaRPr lang="en-US" sz="3600" dirty="0" smtClean="0">
              <a:latin typeface="Calibri" pitchFamily="34" charset="0"/>
            </a:endParaRPr>
          </a:p>
        </p:txBody>
      </p:sp>
      <p:pic>
        <p:nvPicPr>
          <p:cNvPr id="2" name="Content Placeholder 1"/>
          <p:cNvPicPr>
            <a:picLocks noGrp="1" noChangeAspect="1"/>
          </p:cNvPicPr>
          <p:nvPr>
            <p:ph idx="1"/>
          </p:nvPr>
        </p:nvPicPr>
        <p:blipFill>
          <a:blip r:embed="rId3"/>
          <a:srcRect t="91" b="91"/>
          <a:stretch>
            <a:fillRect/>
          </a:stretch>
        </p:blipFill>
        <p:spPr>
          <a:xfrm>
            <a:off x="304800" y="1600200"/>
            <a:ext cx="8534400" cy="4190999"/>
          </a:xfrm>
        </p:spPr>
      </p:pic>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26</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sz="3200" dirty="0" smtClean="0"/>
              <a:t>TOMADA DE DECISÃO: DECISÃO BASEADA EM EVIDÊNCIA</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27</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2800" b="1" dirty="0" smtClean="0"/>
          </a:p>
          <a:p>
            <a:pPr algn="just" eaLnBrk="0" hangingPunct="0">
              <a:spcBef>
                <a:spcPct val="20000"/>
              </a:spcBef>
            </a:pPr>
            <a:r>
              <a:rPr lang="pt-PT" sz="2800" b="1" dirty="0" smtClean="0"/>
              <a:t>Gestão baseada em Evidência (</a:t>
            </a:r>
            <a:r>
              <a:rPr lang="pt-PT" sz="2800" b="1" dirty="0" err="1" smtClean="0"/>
              <a:t>EBMgt</a:t>
            </a:r>
            <a:r>
              <a:rPr lang="pt-PT" sz="2800" b="1" dirty="0" smtClean="0"/>
              <a:t>)</a:t>
            </a:r>
          </a:p>
          <a:p>
            <a:pPr algn="just" eaLnBrk="0" hangingPunct="0">
              <a:spcBef>
                <a:spcPct val="20000"/>
              </a:spcBef>
            </a:pPr>
            <a:endParaRPr lang="pt-PT" sz="800" dirty="0" smtClean="0"/>
          </a:p>
          <a:p>
            <a:pPr algn="just" eaLnBrk="0" hangingPunct="0">
              <a:spcBef>
                <a:spcPct val="20000"/>
              </a:spcBef>
            </a:pPr>
            <a:r>
              <a:rPr lang="pt-PT" sz="2400" dirty="0" smtClean="0"/>
              <a:t>Uso sistemático da melhor evidência para melhorar a prática da gestão.</a:t>
            </a:r>
            <a:endParaRPr lang="pt-PT"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dirty="0" smtClean="0"/>
              <a:t>PROBLEMAS ESTRUTURADOS E </a:t>
            </a:r>
            <a:br>
              <a:rPr lang="en-US" dirty="0" smtClean="0"/>
            </a:br>
            <a:r>
              <a:rPr lang="en-US" dirty="0" smtClean="0"/>
              <a:t>DECISÕES PROGRAMADAS</a:t>
            </a:r>
            <a:endParaRPr lang="en-US" sz="3600" dirty="0" smtClean="0"/>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28</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Rectangle 3"/>
          <p:cNvSpPr txBox="1">
            <a:spLocks/>
          </p:cNvSpPr>
          <p:nvPr/>
        </p:nvSpPr>
        <p:spPr bwMode="auto">
          <a:xfrm>
            <a:off x="457200" y="1828800"/>
            <a:ext cx="83820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3200" b="1" dirty="0" smtClean="0">
                <a:latin typeface="+mj-lt"/>
              </a:rPr>
              <a:t>Problemas Estruturados</a:t>
            </a:r>
          </a:p>
          <a:p>
            <a:pPr marL="358775" indent="-358775" algn="just" eaLnBrk="0" hangingPunct="0">
              <a:spcBef>
                <a:spcPct val="20000"/>
              </a:spcBef>
              <a:tabLst>
                <a:tab pos="355600" algn="l"/>
              </a:tabLst>
            </a:pPr>
            <a:r>
              <a:rPr lang="pt-PT" sz="3200" b="1" dirty="0">
                <a:latin typeface="+mj-lt"/>
              </a:rPr>
              <a:t>	</a:t>
            </a:r>
            <a:r>
              <a:rPr lang="pt-PT" sz="2800" dirty="0" smtClean="0">
                <a:latin typeface="+mj-lt"/>
              </a:rPr>
              <a:t>Imediatos/simples, familiares e facilmente definidos.</a:t>
            </a:r>
          </a:p>
          <a:p>
            <a:pPr algn="just" eaLnBrk="0" hangingPunct="0">
              <a:spcBef>
                <a:spcPct val="20000"/>
              </a:spcBef>
              <a:tabLst>
                <a:tab pos="355600" algn="l"/>
              </a:tabLst>
            </a:pPr>
            <a:endParaRPr lang="pt-PT" sz="2400" dirty="0" smtClean="0">
              <a:latin typeface="+mj-lt"/>
            </a:endParaRPr>
          </a:p>
          <a:p>
            <a:pPr marL="342900" indent="-342900" algn="just" eaLnBrk="0" hangingPunct="0">
              <a:spcBef>
                <a:spcPct val="20000"/>
              </a:spcBef>
              <a:buFont typeface="Arial" charset="0"/>
              <a:buChar char="•"/>
            </a:pPr>
            <a:r>
              <a:rPr lang="pt-PT" sz="3200" b="1" dirty="0" smtClean="0">
                <a:latin typeface="+mj-lt"/>
              </a:rPr>
              <a:t>Decisões Programadas</a:t>
            </a:r>
          </a:p>
          <a:p>
            <a:pPr marL="358775" indent="-358775" algn="just" eaLnBrk="0" hangingPunct="0">
              <a:spcBef>
                <a:spcPct val="20000"/>
              </a:spcBef>
              <a:tabLst>
                <a:tab pos="355600" algn="l"/>
              </a:tabLst>
            </a:pPr>
            <a:r>
              <a:rPr lang="pt-PT" sz="3200" b="1" dirty="0">
                <a:latin typeface="+mj-lt"/>
              </a:rPr>
              <a:t>	</a:t>
            </a:r>
            <a:r>
              <a:rPr lang="pt-PT" sz="2800" dirty="0">
                <a:latin typeface="+mj-lt"/>
              </a:rPr>
              <a:t>U</a:t>
            </a:r>
            <a:r>
              <a:rPr lang="pt-PT" sz="2800" dirty="0" smtClean="0">
                <a:latin typeface="+mj-lt"/>
              </a:rPr>
              <a:t>ma </a:t>
            </a:r>
            <a:r>
              <a:rPr lang="pt-PT" sz="2800" dirty="0">
                <a:latin typeface="+mj-lt"/>
              </a:rPr>
              <a:t>decisão repetida que pode ser </a:t>
            </a:r>
            <a:r>
              <a:rPr lang="pt-PT" sz="2800" dirty="0" smtClean="0">
                <a:latin typeface="+mj-lt"/>
              </a:rPr>
              <a:t>tomada com </a:t>
            </a:r>
            <a:r>
              <a:rPr lang="pt-PT" sz="2800" dirty="0">
                <a:latin typeface="+mj-lt"/>
              </a:rPr>
              <a:t>base numa rotina.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29</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PROBLEMAS ESTRUTURADOS E </a:t>
            </a:r>
            <a:br>
              <a:rPr lang="en-US" dirty="0" smtClean="0"/>
            </a:br>
            <a:r>
              <a:rPr lang="en-US" dirty="0" smtClean="0"/>
              <a:t>DECISÕES PROGRAMADAS (CONT)</a:t>
            </a:r>
            <a:endParaRPr lang="en-US" sz="3600" dirty="0" smtClean="0"/>
          </a:p>
        </p:txBody>
      </p:sp>
      <p:sp>
        <p:nvSpPr>
          <p:cNvPr id="9" name="Rectangle 3"/>
          <p:cNvSpPr txBox="1">
            <a:spLocks/>
          </p:cNvSpPr>
          <p:nvPr/>
        </p:nvSpPr>
        <p:spPr bwMode="auto">
          <a:xfrm>
            <a:off x="457200" y="1883785"/>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Procedimento - </a:t>
            </a:r>
            <a:r>
              <a:rPr lang="pt-PT" sz="2400" dirty="0" smtClean="0"/>
              <a:t>uma serie de passos sequenciais usados para responder a problemas estruturados.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Regra – </a:t>
            </a:r>
            <a:r>
              <a:rPr lang="pt-PT" sz="2400" dirty="0" smtClean="0"/>
              <a:t>uma informação (normalmente escrita) que diz aos gestores o que se pode ou não pode fazer.</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Política – </a:t>
            </a:r>
            <a:r>
              <a:rPr lang="pt-PT" sz="2400" dirty="0"/>
              <a:t>orientação genérica </a:t>
            </a:r>
            <a:r>
              <a:rPr lang="pt-PT" sz="2400" dirty="0" smtClean="0"/>
              <a:t>criada para condicionar o processo de </a:t>
            </a:r>
            <a:r>
              <a:rPr lang="pt-PT" sz="2400" dirty="0"/>
              <a:t>tomada de </a:t>
            </a:r>
            <a:r>
              <a:rPr lang="pt-PT" sz="2400" dirty="0" smtClean="0"/>
              <a:t>decisão.</a:t>
            </a:r>
            <a:endParaRPr lang="pt-PT"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008529"/>
            <a:ext cx="7239000" cy="3416320"/>
          </a:xfrm>
          <a:prstGeom prst="rect">
            <a:avLst/>
          </a:prstGeom>
        </p:spPr>
        <p:txBody>
          <a:bodyPr wrap="square">
            <a:spAutoFit/>
          </a:bodyPr>
          <a:lstStyle/>
          <a:p>
            <a:pPr algn="just"/>
            <a:endParaRPr lang="en-US" sz="4000" dirty="0" smtClean="0"/>
          </a:p>
          <a:p>
            <a:pPr algn="just"/>
            <a:r>
              <a:rPr lang="en-US" sz="4400" dirty="0" smtClean="0"/>
              <a:t>A key to success in management and in your career is knowing how to be an effective decision-maker.</a:t>
            </a:r>
            <a:endParaRPr lang="en-US" sz="4400" dirty="0"/>
          </a:p>
        </p:txBody>
      </p:sp>
      <p:sp>
        <p:nvSpPr>
          <p:cNvPr id="8" name="Slide Number Placeholder 7"/>
          <p:cNvSpPr>
            <a:spLocks noGrp="1"/>
          </p:cNvSpPr>
          <p:nvPr>
            <p:ph type="sldNum" sz="quarter" idx="12"/>
          </p:nvPr>
        </p:nvSpPr>
        <p:spPr/>
        <p:txBody>
          <a:bodyPr/>
          <a:lstStyle/>
          <a:p>
            <a:r>
              <a:rPr lang="en-US" dirty="0" smtClean="0"/>
              <a:t>2-</a:t>
            </a:r>
            <a:fld id="{1D72EBF8-7CF5-44B7-B2BF-E22DE4D0703D}" type="slidenum">
              <a:rPr lang="en-US" smtClean="0"/>
              <a:pPr/>
              <a:t>3</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30</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2"/>
          <p:cNvSpPr txBox="1">
            <a:spLocks noChangeArrowheads="1"/>
          </p:cNvSpPr>
          <p:nvPr/>
        </p:nvSpPr>
        <p:spPr>
          <a:xfrm>
            <a:off x="685800" y="274638"/>
            <a:ext cx="7772400" cy="1143000"/>
          </a:xfrm>
          <a:prstGeom prst="rect">
            <a:avLst/>
          </a:prstGeom>
        </p:spPr>
        <p:txBody>
          <a:bodyPr vert="horz" lIns="0" tIns="45720" rIns="0" bIns="45720" rtlCol="0" anchor="b" anchorCtr="0">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dirty="0" smtClean="0"/>
              <a:t>PROBLEMAS NÃO ESTRUTURADOS E </a:t>
            </a:r>
            <a:br>
              <a:rPr lang="en-US" dirty="0" smtClean="0"/>
            </a:br>
            <a:r>
              <a:rPr lang="en-US" dirty="0" smtClean="0"/>
              <a:t>DECISÕES NÃO PROGRAMADAS (CONT)</a:t>
            </a:r>
          </a:p>
        </p:txBody>
      </p:sp>
      <p:sp>
        <p:nvSpPr>
          <p:cNvPr id="9" name="Rectangle 3"/>
          <p:cNvSpPr txBox="1">
            <a:spLocks/>
          </p:cNvSpPr>
          <p:nvPr/>
        </p:nvSpPr>
        <p:spPr bwMode="auto">
          <a:xfrm>
            <a:off x="457200" y="1981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Problemas não Estruturados </a:t>
            </a:r>
            <a:r>
              <a:rPr lang="pt-PT" sz="2400" dirty="0" smtClean="0"/>
              <a:t>– problemas novos (ou não usuais) e para os quais a informação é ambígua ou incompleta.</a:t>
            </a:r>
          </a:p>
          <a:p>
            <a:pPr algn="just" eaLnBrk="0" hangingPunct="0">
              <a:spcBef>
                <a:spcPct val="20000"/>
              </a:spcBef>
            </a:pPr>
            <a:endParaRPr lang="pt-PT" sz="800" dirty="0" smtClean="0"/>
          </a:p>
          <a:p>
            <a:pPr marL="342900" indent="-342900" algn="just" eaLnBrk="0" hangingPunct="0">
              <a:spcBef>
                <a:spcPct val="20000"/>
              </a:spcBef>
              <a:buFont typeface="Arial" charset="0"/>
              <a:buChar char="•"/>
            </a:pPr>
            <a:r>
              <a:rPr lang="pt-PT" sz="2400" b="1" dirty="0" smtClean="0"/>
              <a:t>Decisões não Programadas </a:t>
            </a:r>
            <a:r>
              <a:rPr lang="pt-PT" sz="2400" dirty="0" smtClean="0"/>
              <a:t>- não recorrentes e que envolvem </a:t>
            </a:r>
            <a:r>
              <a:rPr lang="pt-PT" sz="2400" dirty="0"/>
              <a:t>soluções </a:t>
            </a:r>
            <a:r>
              <a:rPr lang="pt-PT" sz="2400" dirty="0" smtClean="0"/>
              <a:t>específicas e únicas.</a:t>
            </a:r>
            <a:endParaRPr lang="pt-PT" sz="2400"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2800" dirty="0" err="1" smtClean="0"/>
              <a:t>fIGURA</a:t>
            </a:r>
            <a:r>
              <a:rPr lang="en-US" sz="2800" dirty="0" smtClean="0"/>
              <a:t> 2-7</a:t>
            </a:r>
            <a:br>
              <a:rPr lang="en-US" sz="2800" dirty="0" smtClean="0"/>
            </a:br>
            <a:r>
              <a:rPr lang="en-US" sz="2800" dirty="0" smtClean="0"/>
              <a:t>DECISÕES PROGRAMADAS </a:t>
            </a:r>
            <a:r>
              <a:rPr lang="en-US" sz="1800" dirty="0" smtClean="0">
                <a:latin typeface="Arial" panose="020B0604020202020204" pitchFamily="34" charset="0"/>
                <a:cs typeface="Arial" panose="020B0604020202020204" pitchFamily="34" charset="0"/>
              </a:rPr>
              <a:t>VS</a:t>
            </a:r>
            <a:r>
              <a:rPr lang="en-US" sz="2800" dirty="0" smtClean="0"/>
              <a:t/>
            </a:r>
            <a:br>
              <a:rPr lang="en-US" sz="2800" dirty="0" smtClean="0"/>
            </a:br>
            <a:r>
              <a:rPr lang="en-US" sz="2800" dirty="0" err="1" smtClean="0"/>
              <a:t>DecISÕES</a:t>
            </a:r>
            <a:r>
              <a:rPr lang="en-US" sz="2800" dirty="0" smtClean="0"/>
              <a:t> NÃO PROGRAMADAS</a:t>
            </a:r>
            <a:endParaRPr lang="en-US" sz="28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31</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2" name="Picture 1"/>
          <p:cNvPicPr>
            <a:picLocks noChangeAspect="1"/>
          </p:cNvPicPr>
          <p:nvPr/>
        </p:nvPicPr>
        <p:blipFill>
          <a:blip r:embed="rId3"/>
          <a:stretch>
            <a:fillRect/>
          </a:stretch>
        </p:blipFill>
        <p:spPr>
          <a:xfrm>
            <a:off x="0" y="1536700"/>
            <a:ext cx="9144000" cy="377455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CONDIÇÕES /CONTEXTO DO PROCESSO DE DECISÃO</a:t>
            </a:r>
            <a:endParaRPr lang="en-US" dirty="0"/>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32</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3"/>
          <p:cNvSpPr txBox="1">
            <a:spLocks/>
          </p:cNvSpPr>
          <p:nvPr/>
        </p:nvSpPr>
        <p:spPr bwMode="auto">
          <a:xfrm>
            <a:off x="421341" y="1828800"/>
            <a:ext cx="8229600" cy="4525963"/>
          </a:xfrm>
          <a:prstGeom prst="rect">
            <a:avLst/>
          </a:prstGeom>
          <a:noFill/>
          <a:ln w="9525">
            <a:noFill/>
            <a:miter lim="800000"/>
            <a:headEnd/>
            <a:tailEnd/>
          </a:ln>
        </p:spPr>
        <p:txBody>
          <a:bodyPr/>
          <a:lstStyle/>
          <a:p>
            <a:pPr algn="just" eaLnBrk="0" hangingPunct="0">
              <a:spcBef>
                <a:spcPts val="0"/>
              </a:spcBef>
            </a:pPr>
            <a:r>
              <a:rPr lang="pt-PT" sz="2400" b="1" dirty="0" smtClean="0"/>
              <a:t>Certeza – </a:t>
            </a:r>
            <a:r>
              <a:rPr lang="pt-PT" sz="2400" dirty="0" smtClean="0"/>
              <a:t>situação em que os resultados de todas as alternativas </a:t>
            </a:r>
            <a:r>
              <a:rPr lang="pt-PT" sz="2400" u="sng" dirty="0" smtClean="0"/>
              <a:t>são conhecidos</a:t>
            </a:r>
            <a:r>
              <a:rPr lang="pt-PT" sz="2400" dirty="0" smtClean="0"/>
              <a:t> pelo decisor.</a:t>
            </a:r>
          </a:p>
          <a:p>
            <a:pPr indent="-342900" algn="just" eaLnBrk="0" hangingPunct="0">
              <a:spcBef>
                <a:spcPts val="0"/>
              </a:spcBef>
              <a:buFont typeface="Arial" charset="0"/>
              <a:buChar char="•"/>
            </a:pPr>
            <a:endParaRPr lang="pt-PT" sz="800" dirty="0" smtClean="0"/>
          </a:p>
          <a:p>
            <a:pPr algn="just" eaLnBrk="0" hangingPunct="0">
              <a:spcBef>
                <a:spcPts val="0"/>
              </a:spcBef>
            </a:pPr>
            <a:r>
              <a:rPr lang="pt-PT" sz="2400" b="1" dirty="0" smtClean="0"/>
              <a:t>Risco – </a:t>
            </a:r>
            <a:r>
              <a:rPr lang="pt-PT" sz="2400" dirty="0"/>
              <a:t>situação em que os </a:t>
            </a:r>
            <a:r>
              <a:rPr lang="pt-PT" sz="2400" dirty="0" smtClean="0"/>
              <a:t>o decisor </a:t>
            </a:r>
            <a:r>
              <a:rPr lang="pt-PT" sz="2400" u="sng" dirty="0" smtClean="0"/>
              <a:t>consegue estimar</a:t>
            </a:r>
            <a:r>
              <a:rPr lang="pt-PT" sz="2400" dirty="0" smtClean="0"/>
              <a:t> a probabilidade (esperada/aproximada) de acontecimento dos resultados para todas as alternativas.</a:t>
            </a:r>
          </a:p>
          <a:p>
            <a:pPr indent="-342900" algn="just" eaLnBrk="0" hangingPunct="0">
              <a:spcBef>
                <a:spcPts val="0"/>
              </a:spcBef>
              <a:buFont typeface="Arial" charset="0"/>
              <a:buChar char="•"/>
            </a:pPr>
            <a:endParaRPr lang="pt-PT" sz="800" dirty="0" smtClean="0"/>
          </a:p>
          <a:p>
            <a:pPr algn="just" eaLnBrk="0" hangingPunct="0">
              <a:spcBef>
                <a:spcPts val="0"/>
              </a:spcBef>
            </a:pPr>
            <a:r>
              <a:rPr lang="pt-PT" sz="2400" b="1" dirty="0" smtClean="0"/>
              <a:t>Incerteza - </a:t>
            </a:r>
            <a:r>
              <a:rPr lang="pt-PT" sz="2400" dirty="0"/>
              <a:t>situação em que os o decisor </a:t>
            </a:r>
            <a:r>
              <a:rPr lang="pt-PT" sz="2400" u="sng" dirty="0" smtClean="0"/>
              <a:t>não consegue </a:t>
            </a:r>
            <a:r>
              <a:rPr lang="pt-PT" sz="2400" dirty="0"/>
              <a:t>estimar a probabilidade (esperada/aproximada) de acontecimento dos resultados para todas as alternativas.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normAutofit fontScale="90000"/>
          </a:bodyPr>
          <a:lstStyle/>
          <a:p>
            <a:pPr algn="ctr"/>
            <a:r>
              <a:rPr lang="en-US" dirty="0" err="1" smtClean="0"/>
              <a:t>fIGURA</a:t>
            </a:r>
            <a:r>
              <a:rPr lang="en-US" dirty="0" smtClean="0"/>
              <a:t> </a:t>
            </a:r>
            <a:r>
              <a:rPr lang="en-US" dirty="0"/>
              <a:t>2</a:t>
            </a:r>
            <a:r>
              <a:rPr lang="en-US" dirty="0" smtClean="0"/>
              <a:t>-8</a:t>
            </a:r>
            <a:r>
              <a:rPr lang="en-US" dirty="0"/>
              <a:t/>
            </a:r>
            <a:br>
              <a:rPr lang="en-US" dirty="0"/>
            </a:br>
            <a:r>
              <a:rPr lang="en-US" dirty="0" smtClean="0"/>
              <a:t>VALOR ESPERADO</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33</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4" name="Picture 3"/>
          <p:cNvPicPr>
            <a:picLocks noChangeAspect="1"/>
          </p:cNvPicPr>
          <p:nvPr/>
        </p:nvPicPr>
        <p:blipFill>
          <a:blip r:embed="rId2"/>
          <a:stretch>
            <a:fillRect/>
          </a:stretch>
        </p:blipFill>
        <p:spPr>
          <a:xfrm>
            <a:off x="0" y="2146300"/>
            <a:ext cx="9144000" cy="25526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152400"/>
            <a:ext cx="7772400" cy="1143000"/>
          </a:xfrm>
        </p:spPr>
        <p:txBody>
          <a:bodyPr>
            <a:normAutofit fontScale="90000"/>
          </a:bodyPr>
          <a:lstStyle/>
          <a:p>
            <a:pPr algn="ctr"/>
            <a:r>
              <a:rPr lang="en-US" dirty="0" smtClean="0"/>
              <a:t>FIGURA</a:t>
            </a:r>
            <a:r>
              <a:rPr lang="en-US" sz="3600" dirty="0" smtClean="0"/>
              <a:t> 2-9</a:t>
            </a:r>
            <a:br>
              <a:rPr lang="en-US" sz="3600" dirty="0" smtClean="0"/>
            </a:br>
            <a:r>
              <a:rPr lang="en-US" sz="3600" dirty="0" err="1" smtClean="0"/>
              <a:t>MatriZ</a:t>
            </a:r>
            <a:r>
              <a:rPr lang="en-US" sz="3600" dirty="0" smtClean="0"/>
              <a:t> DE RESULTADOS</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34</a:t>
            </a:fld>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442913" y="1752600"/>
            <a:ext cx="8167687" cy="4070350"/>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FIGURA 2-10</a:t>
            </a:r>
            <a:br>
              <a:rPr lang="en-US" dirty="0" smtClean="0"/>
            </a:br>
            <a:r>
              <a:rPr lang="en-US" dirty="0" err="1" smtClean="0"/>
              <a:t>MatriZ</a:t>
            </a:r>
            <a:r>
              <a:rPr lang="en-US" dirty="0" smtClean="0"/>
              <a:t> DO ARREPENDIMENTO</a:t>
            </a:r>
            <a:endParaRPr lang="en-US" dirty="0"/>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35</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0" y="1676400"/>
            <a:ext cx="5943600" cy="3657599"/>
          </a:xfrm>
          <a:prstGeom prst="rect">
            <a:avLst/>
          </a:prstGeom>
          <a:noFill/>
          <a:ln w="9525">
            <a:noFill/>
            <a:miter lim="800000"/>
            <a:headEnd/>
            <a:tailEnd/>
          </a:ln>
        </p:spPr>
      </p:pic>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algn="ctr"/>
            <a:r>
              <a:rPr lang="en-US" dirty="0" smtClean="0"/>
              <a:t>ESTILOS DE TOMADA DE DECISÃO</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36</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Rectangle 3"/>
          <p:cNvSpPr txBox="1">
            <a:spLocks/>
          </p:cNvSpPr>
          <p:nvPr/>
        </p:nvSpPr>
        <p:spPr bwMode="auto">
          <a:xfrm>
            <a:off x="452718" y="1752600"/>
            <a:ext cx="8229600" cy="4525963"/>
          </a:xfrm>
          <a:prstGeom prst="rect">
            <a:avLst/>
          </a:prstGeom>
          <a:noFill/>
          <a:ln w="9525">
            <a:noFill/>
            <a:miter lim="800000"/>
            <a:headEnd/>
            <a:tailEnd/>
          </a:ln>
        </p:spPr>
        <p:txBody>
          <a:bodyPr/>
          <a:lstStyle/>
          <a:p>
            <a:pPr algn="just" eaLnBrk="0" hangingPunct="0">
              <a:spcBef>
                <a:spcPct val="50000"/>
              </a:spcBef>
            </a:pPr>
            <a:r>
              <a:rPr lang="pt-PT" sz="2400" b="1" dirty="0" smtClean="0"/>
              <a:t>Pensamento linear – </a:t>
            </a:r>
            <a:r>
              <a:rPr lang="pt-PT" sz="2400" dirty="0" smtClean="0"/>
              <a:t>a tendência para usar dados/factos externos e processar a informação de forma lógica e racional. </a:t>
            </a:r>
          </a:p>
          <a:p>
            <a:pPr marL="342900" indent="-342900" algn="just" eaLnBrk="0" hangingPunct="0">
              <a:spcBef>
                <a:spcPct val="50000"/>
              </a:spcBef>
              <a:buFont typeface="Arial" charset="0"/>
              <a:buChar char="•"/>
            </a:pPr>
            <a:endParaRPr lang="pt-PT" sz="800" dirty="0" smtClean="0"/>
          </a:p>
          <a:p>
            <a:pPr algn="just" eaLnBrk="0" hangingPunct="0">
              <a:spcBef>
                <a:spcPct val="50000"/>
              </a:spcBef>
            </a:pPr>
            <a:r>
              <a:rPr lang="pt-PT" sz="2400" b="1" dirty="0" smtClean="0"/>
              <a:t>Pensamento não linear </a:t>
            </a:r>
            <a:r>
              <a:rPr lang="pt-PT" sz="2400" dirty="0" smtClean="0"/>
              <a:t>- a tendência para usar fontes internas, como ideias, sentimentos e palpites, para processar a informação</a:t>
            </a:r>
            <a:r>
              <a:rPr lang="pt-PT" sz="2800" dirty="0" smtClean="0"/>
              <a:t>.</a:t>
            </a:r>
            <a:endParaRPr lang="pt-PT"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1371600" y="304800"/>
            <a:ext cx="7086600" cy="1066800"/>
          </a:xfrm>
        </p:spPr>
        <p:txBody>
          <a:bodyPr>
            <a:normAutofit fontScale="90000"/>
          </a:bodyPr>
          <a:lstStyle/>
          <a:p>
            <a:pPr algn="ctr"/>
            <a:r>
              <a:rPr lang="en-US" sz="3600" dirty="0" smtClean="0"/>
              <a:t/>
            </a:r>
            <a:br>
              <a:rPr lang="en-US" sz="3600" dirty="0" smtClean="0"/>
            </a:br>
            <a:r>
              <a:rPr lang="en-US" sz="3600" dirty="0" smtClean="0"/>
              <a:t/>
            </a:r>
            <a:br>
              <a:rPr lang="en-US" sz="3600"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FIGURA 2-11</a:t>
            </a:r>
            <a:br>
              <a:rPr lang="en-US" sz="3100" dirty="0" smtClean="0"/>
            </a:br>
            <a:r>
              <a:rPr lang="en-US" sz="3100" dirty="0" smtClean="0"/>
              <a:t>ERROS E ENVIESAMENTOS MAIS COMUNS</a:t>
            </a:r>
            <a:endParaRPr lang="en-US" sz="3100" dirty="0" smtClean="0">
              <a:latin typeface="Calibri" pitchFamily="34" charset="0"/>
            </a:endParaRPr>
          </a:p>
        </p:txBody>
      </p:sp>
      <p:sp>
        <p:nvSpPr>
          <p:cNvPr id="972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37</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2" name="Picture 1"/>
          <p:cNvPicPr>
            <a:picLocks noChangeAspect="1"/>
          </p:cNvPicPr>
          <p:nvPr/>
        </p:nvPicPr>
        <p:blipFill>
          <a:blip r:embed="rId3"/>
          <a:stretch>
            <a:fillRect/>
          </a:stretch>
        </p:blipFill>
        <p:spPr>
          <a:xfrm>
            <a:off x="0" y="1601052"/>
            <a:ext cx="9144000" cy="43425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ctrTitle"/>
          </p:nvPr>
        </p:nvSpPr>
        <p:spPr>
          <a:xfrm>
            <a:off x="457200" y="228600"/>
            <a:ext cx="8229600" cy="914400"/>
          </a:xfrm>
        </p:spPr>
        <p:txBody>
          <a:bodyPr>
            <a:noAutofit/>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LINHAS ORIENTADORAS PARA UM PROCESSO DE TOMADA DE DECISÃO EFICAZ</a:t>
            </a:r>
          </a:p>
        </p:txBody>
      </p:sp>
      <p:sp>
        <p:nvSpPr>
          <p:cNvPr id="4" name="Slide Number Placeholder 3"/>
          <p:cNvSpPr>
            <a:spLocks noGrp="1"/>
          </p:cNvSpPr>
          <p:nvPr>
            <p:ph type="sldNum" sz="quarter" idx="12"/>
          </p:nvPr>
        </p:nvSpPr>
        <p:spPr/>
        <p:txBody>
          <a:bodyPr/>
          <a:lstStyle/>
          <a:p>
            <a:r>
              <a:rPr lang="en-US" dirty="0" smtClean="0"/>
              <a:t>2 - </a:t>
            </a:r>
            <a:fld id="{1D72EBF8-7CF5-44B7-B2BF-E22DE4D0703D}" type="slidenum">
              <a:rPr lang="en-US" smtClean="0"/>
              <a:pPr/>
              <a:t>38</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3"/>
          <p:cNvSpPr txBox="1">
            <a:spLocks/>
          </p:cNvSpPr>
          <p:nvPr/>
        </p:nvSpPr>
        <p:spPr bwMode="auto">
          <a:xfrm>
            <a:off x="457200" y="1219200"/>
            <a:ext cx="8229600" cy="4525963"/>
          </a:xfrm>
          <a:prstGeom prst="rect">
            <a:avLst/>
          </a:prstGeom>
          <a:noFill/>
          <a:ln w="9525">
            <a:noFill/>
            <a:miter lim="800000"/>
            <a:headEnd/>
            <a:tailEnd/>
          </a:ln>
        </p:spPr>
        <p:txBody>
          <a:bodyPr/>
          <a:lstStyle/>
          <a:p>
            <a:pPr marL="342900" indent="-342900" algn="just" eaLnBrk="0" hangingPunct="0">
              <a:spcBef>
                <a:spcPct val="25000"/>
              </a:spcBef>
              <a:buFont typeface="Arial" charset="0"/>
              <a:buChar char="•"/>
            </a:pPr>
            <a:r>
              <a:rPr lang="pt-PT" sz="2200" dirty="0" smtClean="0"/>
              <a:t>Perceber as </a:t>
            </a:r>
            <a:r>
              <a:rPr lang="pt-PT" sz="2200" u="sng" dirty="0" smtClean="0"/>
              <a:t>diferenças culturais</a:t>
            </a:r>
            <a:r>
              <a:rPr lang="pt-PT" sz="2200" dirty="0" smtClean="0"/>
              <a:t>.</a:t>
            </a:r>
          </a:p>
          <a:p>
            <a:pPr marL="342900" indent="-342900" algn="just" eaLnBrk="0" hangingPunct="0">
              <a:spcBef>
                <a:spcPct val="25000"/>
              </a:spcBef>
              <a:buFont typeface="Arial" charset="0"/>
              <a:buChar char="•"/>
            </a:pPr>
            <a:endParaRPr lang="pt-PT" sz="800" dirty="0" smtClean="0"/>
          </a:p>
          <a:p>
            <a:pPr marL="342900" indent="-342900" algn="just" eaLnBrk="0" hangingPunct="0">
              <a:spcBef>
                <a:spcPct val="25000"/>
              </a:spcBef>
              <a:buFont typeface="Arial" charset="0"/>
              <a:buChar char="•"/>
            </a:pPr>
            <a:r>
              <a:rPr lang="pt-PT" sz="2200" u="sng" dirty="0" smtClean="0"/>
              <a:t>Criar critérios</a:t>
            </a:r>
            <a:r>
              <a:rPr lang="pt-PT" sz="2200" dirty="0" smtClean="0"/>
              <a:t> de referência para um bom processo de tomada de decisão.</a:t>
            </a:r>
          </a:p>
          <a:p>
            <a:pPr marL="342900" indent="-342900" algn="just" eaLnBrk="0" hangingPunct="0">
              <a:spcBef>
                <a:spcPct val="25000"/>
              </a:spcBef>
              <a:buFont typeface="Arial" charset="0"/>
              <a:buChar char="•"/>
            </a:pPr>
            <a:endParaRPr lang="pt-PT" sz="800" dirty="0" smtClean="0"/>
          </a:p>
          <a:p>
            <a:pPr marL="342900" indent="-342900" algn="just" eaLnBrk="0" hangingPunct="0">
              <a:spcBef>
                <a:spcPct val="25000"/>
              </a:spcBef>
              <a:buFont typeface="Arial" charset="0"/>
              <a:buChar char="•"/>
            </a:pPr>
            <a:r>
              <a:rPr lang="pt-PT" sz="2200" dirty="0" smtClean="0"/>
              <a:t>Saber quando é a </a:t>
            </a:r>
            <a:r>
              <a:rPr lang="pt-PT" sz="2200" u="sng" dirty="0" smtClean="0"/>
              <a:t>altura de parar e desistir</a:t>
            </a:r>
            <a:r>
              <a:rPr lang="pt-PT" sz="2200" dirty="0" smtClean="0"/>
              <a:t> de uma solução/decisão.</a:t>
            </a:r>
          </a:p>
          <a:p>
            <a:pPr marL="342900" indent="-342900" algn="just" eaLnBrk="0" hangingPunct="0">
              <a:spcBef>
                <a:spcPct val="25000"/>
              </a:spcBef>
              <a:buFont typeface="Arial" charset="0"/>
              <a:buChar char="•"/>
            </a:pPr>
            <a:endParaRPr lang="pt-PT" sz="800" dirty="0" smtClean="0"/>
          </a:p>
          <a:p>
            <a:pPr marL="342900" indent="-342900" algn="just" eaLnBrk="0" hangingPunct="0">
              <a:spcBef>
                <a:spcPct val="25000"/>
              </a:spcBef>
              <a:buFont typeface="Arial" charset="0"/>
              <a:buChar char="•"/>
            </a:pPr>
            <a:r>
              <a:rPr lang="pt-PT" sz="2200" dirty="0" smtClean="0"/>
              <a:t>Usar um </a:t>
            </a:r>
            <a:r>
              <a:rPr lang="pt-PT" sz="2200" u="sng" dirty="0" smtClean="0"/>
              <a:t>processo</a:t>
            </a:r>
            <a:r>
              <a:rPr lang="pt-PT" sz="2200" dirty="0" smtClean="0"/>
              <a:t> de tomada de decisão que seja </a:t>
            </a:r>
            <a:r>
              <a:rPr lang="pt-PT" sz="2200" u="sng" dirty="0" smtClean="0"/>
              <a:t>eficiente</a:t>
            </a:r>
            <a:r>
              <a:rPr lang="pt-PT" sz="2200" dirty="0" smtClean="0"/>
              <a:t> e </a:t>
            </a:r>
            <a:r>
              <a:rPr lang="pt-PT" sz="2200" u="sng" dirty="0" smtClean="0"/>
              <a:t>eficaz</a:t>
            </a:r>
            <a:r>
              <a:rPr lang="pt-PT" sz="2200" dirty="0" smtClean="0"/>
              <a:t>. </a:t>
            </a:r>
          </a:p>
          <a:p>
            <a:pPr marL="342900" indent="-342900" algn="just" eaLnBrk="0" hangingPunct="0">
              <a:spcBef>
                <a:spcPct val="25000"/>
              </a:spcBef>
              <a:buFont typeface="Arial" charset="0"/>
              <a:buChar char="•"/>
            </a:pPr>
            <a:endParaRPr lang="pt-PT" sz="800" dirty="0" smtClean="0"/>
          </a:p>
          <a:p>
            <a:pPr marL="342900" indent="-342900" algn="just" eaLnBrk="0" hangingPunct="0">
              <a:spcBef>
                <a:spcPct val="20000"/>
              </a:spcBef>
              <a:buFont typeface="Arial" charset="0"/>
              <a:buChar char="•"/>
            </a:pPr>
            <a:r>
              <a:rPr lang="pt-PT" sz="2200" dirty="0" smtClean="0"/>
              <a:t>Construir uma </a:t>
            </a:r>
            <a:r>
              <a:rPr lang="pt-PT" sz="2200" u="sng" dirty="0" smtClean="0"/>
              <a:t>organização atenta</a:t>
            </a:r>
            <a:r>
              <a:rPr lang="pt-PT" sz="2200" dirty="0" smtClean="0"/>
              <a:t> ao inesperado e capaz de rapidamente se </a:t>
            </a:r>
            <a:r>
              <a:rPr lang="pt-PT" sz="2200" u="sng" dirty="0" smtClean="0"/>
              <a:t>adaptar à mudança</a:t>
            </a:r>
            <a:r>
              <a:rPr lang="pt-PT" sz="2200" dirty="0" smtClean="0"/>
              <a:t>.</a:t>
            </a:r>
            <a:endParaRPr 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fontScale="90000"/>
          </a:bodyPr>
          <a:lstStyle/>
          <a:p>
            <a:pPr algn="ctr"/>
            <a:r>
              <a:rPr lang="en-US" sz="3600" dirty="0" smtClean="0"/>
              <a:t>Design </a:t>
            </a:r>
            <a:r>
              <a:rPr lang="en-US" sz="3600" dirty="0" err="1" smtClean="0"/>
              <a:t>ThINKING</a:t>
            </a:r>
            <a:r>
              <a:rPr lang="en-US" sz="3600" dirty="0" smtClean="0"/>
              <a:t> E O PROCESSO DE TOMADA DE DECISÃO</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39</a:t>
            </a:fld>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02727" y="1634836"/>
            <a:ext cx="4419600" cy="3843338"/>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381000" y="1634836"/>
            <a:ext cx="3962400" cy="4525963"/>
          </a:xfrm>
          <a:prstGeom prst="rect">
            <a:avLst/>
          </a:prstGeom>
          <a:noFill/>
          <a:ln w="9525">
            <a:noFill/>
            <a:miter lim="800000"/>
            <a:headEnd/>
            <a:tailEnd/>
          </a:ln>
        </p:spPr>
        <p:txBody>
          <a:bodyPr/>
          <a:lstStyle/>
          <a:p>
            <a:pPr eaLnBrk="0" hangingPunct="0">
              <a:spcBef>
                <a:spcPct val="20000"/>
              </a:spcBef>
            </a:pPr>
            <a:r>
              <a:rPr lang="pt-PT" sz="2800" b="1" dirty="0" smtClean="0"/>
              <a:t>Design </a:t>
            </a:r>
            <a:r>
              <a:rPr lang="pt-PT" sz="2800" b="1" dirty="0" err="1" smtClean="0"/>
              <a:t>thinking</a:t>
            </a:r>
            <a:r>
              <a:rPr lang="pt-PT" sz="2800" b="1" dirty="0" smtClean="0"/>
              <a:t> </a:t>
            </a:r>
          </a:p>
          <a:p>
            <a:pPr eaLnBrk="0" hangingPunct="0">
              <a:spcBef>
                <a:spcPct val="20000"/>
              </a:spcBef>
            </a:pPr>
            <a:endParaRPr lang="pt-PT" sz="800" b="1" dirty="0" smtClean="0"/>
          </a:p>
          <a:p>
            <a:pPr eaLnBrk="0" hangingPunct="0">
              <a:spcBef>
                <a:spcPct val="20000"/>
              </a:spcBef>
            </a:pPr>
            <a:r>
              <a:rPr lang="pt-PT" sz="2400" dirty="0" smtClean="0"/>
              <a:t>Abordar os problemas de gestão como os designers abordam os problemas de design</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lstStyle/>
          <a:p>
            <a:r>
              <a:rPr lang="en-US" sz="3600" dirty="0" smtClean="0"/>
              <a:t>The Decision-Making Process</a:t>
            </a:r>
            <a:endParaRPr lang="en-US" sz="3600" dirty="0" smtClean="0">
              <a:latin typeface="Calibri" pitchFamily="34" charset="0"/>
            </a:endParaRPr>
          </a:p>
        </p:txBody>
      </p:sp>
      <p:pic>
        <p:nvPicPr>
          <p:cNvPr id="31747" name="Picture 2"/>
          <p:cNvPicPr>
            <a:picLocks noChangeAspect="1" noChangeArrowheads="1"/>
          </p:cNvPicPr>
          <p:nvPr/>
        </p:nvPicPr>
        <p:blipFill>
          <a:blip r:embed="rId3" cstate="print"/>
          <a:srcRect/>
          <a:stretch>
            <a:fillRect/>
          </a:stretch>
        </p:blipFill>
        <p:spPr bwMode="auto">
          <a:xfrm>
            <a:off x="4468906" y="685800"/>
            <a:ext cx="4572000" cy="42386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r>
              <a:rPr lang="en-US" dirty="0" smtClean="0"/>
              <a:t>2 - </a:t>
            </a:r>
            <a:fld id="{1D72EBF8-7CF5-44B7-B2BF-E22DE4D0703D}" type="slidenum">
              <a:rPr lang="en-US" smtClean="0"/>
              <a:pPr/>
              <a:t>4</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3"/>
          <p:cNvSpPr txBox="1">
            <a:spLocks/>
          </p:cNvSpPr>
          <p:nvPr/>
        </p:nvSpPr>
        <p:spPr bwMode="auto">
          <a:xfrm>
            <a:off x="475129" y="990600"/>
            <a:ext cx="3733800" cy="4525963"/>
          </a:xfrm>
          <a:prstGeom prst="rect">
            <a:avLst/>
          </a:prstGeom>
          <a:noFill/>
          <a:ln w="9525">
            <a:noFill/>
            <a:miter lim="800000"/>
            <a:headEnd/>
            <a:tailEnd/>
          </a:ln>
        </p:spPr>
        <p:txBody>
          <a:bodyPr/>
          <a:lstStyle/>
          <a:p>
            <a:pPr marL="342900" indent="-342900" algn="just" eaLnBrk="0" hangingPunct="0">
              <a:spcBef>
                <a:spcPct val="40000"/>
              </a:spcBef>
              <a:buFont typeface="Arial" charset="0"/>
              <a:buChar char="•"/>
            </a:pPr>
            <a:r>
              <a:rPr lang="pt-PT" sz="2800" b="1" dirty="0" smtClean="0"/>
              <a:t>Decisão</a:t>
            </a:r>
            <a:endParaRPr lang="pt-PT" sz="2800" dirty="0" smtClean="0"/>
          </a:p>
          <a:p>
            <a:pPr marL="355600" eaLnBrk="0" hangingPunct="0">
              <a:spcBef>
                <a:spcPct val="40000"/>
              </a:spcBef>
            </a:pPr>
            <a:r>
              <a:rPr lang="pt-PT" sz="2800" dirty="0" smtClean="0"/>
              <a:t>Optar entre duas ou mais alternativas.</a:t>
            </a:r>
            <a:endParaRPr lang="pt-PT"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2</a:t>
            </a:r>
            <a:r>
              <a:rPr lang="en-US" dirty="0" smtClean="0"/>
              <a:t> - 50</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1447800" y="65554"/>
            <a:ext cx="6934200" cy="990600"/>
          </a:xfrm>
        </p:spPr>
        <p:txBody>
          <a:bodyPr>
            <a:normAutofit/>
          </a:bodyPr>
          <a:lstStyle/>
          <a:p>
            <a:pPr algn="ctr"/>
            <a:r>
              <a:rPr lang="en-US" sz="2800" dirty="0" err="1" smtClean="0"/>
              <a:t>Figura</a:t>
            </a:r>
            <a:r>
              <a:rPr lang="en-US" sz="2800" dirty="0" smtClean="0"/>
              <a:t> 2-1</a:t>
            </a:r>
            <a:br>
              <a:rPr lang="en-US" sz="2800" dirty="0" smtClean="0"/>
            </a:br>
            <a:r>
              <a:rPr lang="en-US" sz="2800" dirty="0" smtClean="0"/>
              <a:t>O </a:t>
            </a:r>
            <a:r>
              <a:rPr lang="en-US" sz="2800" dirty="0" err="1" smtClean="0"/>
              <a:t>Processo</a:t>
            </a:r>
            <a:r>
              <a:rPr lang="en-US" sz="2800" dirty="0" smtClean="0"/>
              <a:t> de </a:t>
            </a:r>
            <a:r>
              <a:rPr lang="en-US" sz="2800" dirty="0" err="1" smtClean="0"/>
              <a:t>tomada</a:t>
            </a:r>
            <a:r>
              <a:rPr lang="en-US" sz="2800" dirty="0" smtClean="0"/>
              <a:t> de </a:t>
            </a:r>
            <a:r>
              <a:rPr lang="en-US" sz="2800" dirty="0" err="1" smtClean="0"/>
              <a:t>decisão</a:t>
            </a:r>
            <a:endParaRPr lang="en-US" sz="2800" dirty="0" smtClean="0">
              <a:latin typeface="Calibri" pitchFamily="34" charset="0"/>
            </a:endParaRPr>
          </a:p>
        </p:txBody>
      </p:sp>
      <p:sp>
        <p:nvSpPr>
          <p:cNvPr id="337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5</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2" name="Picture 1"/>
          <p:cNvPicPr>
            <a:picLocks noChangeAspect="1"/>
          </p:cNvPicPr>
          <p:nvPr/>
        </p:nvPicPr>
        <p:blipFill>
          <a:blip r:embed="rId3"/>
          <a:stretch>
            <a:fillRect/>
          </a:stretch>
        </p:blipFill>
        <p:spPr>
          <a:xfrm>
            <a:off x="1676400" y="1065119"/>
            <a:ext cx="6096000" cy="533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47382" y="22412"/>
            <a:ext cx="8610599" cy="1143000"/>
          </a:xfrm>
        </p:spPr>
        <p:txBody>
          <a:bodyPr>
            <a:normAutofit/>
          </a:bodyPr>
          <a:lstStyle/>
          <a:p>
            <a:pPr algn="ctr"/>
            <a:r>
              <a:rPr lang="en-US" sz="3200" dirty="0" smtClean="0"/>
              <a:t>O </a:t>
            </a:r>
            <a:r>
              <a:rPr lang="en-US" sz="3200" dirty="0" err="1" smtClean="0"/>
              <a:t>processo</a:t>
            </a:r>
            <a:r>
              <a:rPr lang="en-US" sz="3200" dirty="0" smtClean="0"/>
              <a:t> de </a:t>
            </a:r>
            <a:r>
              <a:rPr lang="en-US" sz="3200" dirty="0" err="1" smtClean="0"/>
              <a:t>tomada</a:t>
            </a:r>
            <a:r>
              <a:rPr lang="en-US" sz="3200" dirty="0" smtClean="0"/>
              <a:t> de </a:t>
            </a:r>
            <a:r>
              <a:rPr lang="en-US" sz="3200" dirty="0" err="1" smtClean="0"/>
              <a:t>decisão</a:t>
            </a:r>
            <a:r>
              <a:rPr lang="en-US" sz="3200" dirty="0" smtClean="0"/>
              <a:t> </a:t>
            </a:r>
            <a:r>
              <a:rPr lang="en-US" sz="2400" dirty="0" smtClean="0"/>
              <a:t>(cont.)</a:t>
            </a:r>
            <a:endParaRPr lang="en-US" sz="2400" dirty="0" smtClean="0">
              <a:latin typeface="Calibri" pitchFamily="34" charset="0"/>
            </a:endParaRPr>
          </a:p>
        </p:txBody>
      </p:sp>
      <p:sp>
        <p:nvSpPr>
          <p:cNvPr id="6" name="Slide Number Placeholder 5"/>
          <p:cNvSpPr>
            <a:spLocks noGrp="1"/>
          </p:cNvSpPr>
          <p:nvPr>
            <p:ph type="sldNum" sz="quarter" idx="12"/>
          </p:nvPr>
        </p:nvSpPr>
        <p:spPr/>
        <p:txBody>
          <a:bodyPr/>
          <a:lstStyle/>
          <a:p>
            <a:r>
              <a:rPr lang="en-US" dirty="0" smtClean="0"/>
              <a:t>2 - </a:t>
            </a:r>
            <a:fld id="{1D72EBF8-7CF5-44B7-B2BF-E22DE4D0703D}" type="slidenum">
              <a:rPr lang="en-US" smtClean="0"/>
              <a:pPr/>
              <a:t>6</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3"/>
          <p:cNvSpPr txBox="1">
            <a:spLocks/>
          </p:cNvSpPr>
          <p:nvPr/>
        </p:nvSpPr>
        <p:spPr bwMode="auto">
          <a:xfrm>
            <a:off x="457200" y="1439863"/>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smtClean="0"/>
              <a:t>Etapa 1: Identificar o Problema</a:t>
            </a:r>
          </a:p>
          <a:p>
            <a:pPr algn="just" eaLnBrk="0" hangingPunct="0">
              <a:spcBef>
                <a:spcPct val="20000"/>
              </a:spcBef>
            </a:pPr>
            <a:endParaRPr lang="pt-PT" sz="1100" dirty="0" smtClean="0"/>
          </a:p>
          <a:p>
            <a:pPr marL="742950" lvl="1" indent="-285750" algn="just" eaLnBrk="0" hangingPunct="0">
              <a:spcBef>
                <a:spcPct val="20000"/>
              </a:spcBef>
              <a:buFont typeface="Arial" charset="0"/>
              <a:buChar char="–"/>
            </a:pPr>
            <a:r>
              <a:rPr lang="pt-PT" sz="2400" b="1" dirty="0" smtClean="0"/>
              <a:t>Problema: </a:t>
            </a:r>
            <a:r>
              <a:rPr lang="pt-PT" sz="2400" dirty="0" smtClean="0"/>
              <a:t>um obstáculo que dificulta a obtenção de um resultado desejado </a:t>
            </a:r>
          </a:p>
          <a:p>
            <a:pPr lvl="1" algn="just" eaLnBrk="0" hangingPunct="0">
              <a:spcBef>
                <a:spcPct val="20000"/>
              </a:spcBef>
            </a:pPr>
            <a:endParaRPr lang="pt-PT" sz="800" dirty="0" smtClean="0"/>
          </a:p>
          <a:p>
            <a:pPr marL="742950" lvl="1" indent="-285750" algn="just" eaLnBrk="0" hangingPunct="0">
              <a:spcBef>
                <a:spcPct val="20000"/>
              </a:spcBef>
              <a:buFont typeface="Arial" charset="0"/>
              <a:buChar char="–"/>
            </a:pPr>
            <a:r>
              <a:rPr lang="pt-PT" sz="2400" dirty="0" smtClean="0"/>
              <a:t>Todas as decisões começam com um problema, uma discrepância entre as condições desejadas e as existentes.</a:t>
            </a:r>
          </a:p>
          <a:p>
            <a:pPr lvl="1" algn="just" eaLnBrk="0" hangingPunct="0">
              <a:spcBef>
                <a:spcPct val="20000"/>
              </a:spcBef>
            </a:pPr>
            <a:endParaRPr lang="pt-PT" sz="2800" dirty="0" smtClean="0"/>
          </a:p>
          <a:p>
            <a:pPr marL="1976438" lvl="1" indent="-1519238" algn="just" eaLnBrk="0" hangingPunct="0">
              <a:spcBef>
                <a:spcPct val="20000"/>
              </a:spcBef>
            </a:pPr>
            <a:r>
              <a:rPr lang="pt-PT" sz="2400" b="1" dirty="0" smtClean="0"/>
              <a:t>Exemplo:</a:t>
            </a:r>
            <a:r>
              <a:rPr lang="pt-PT" sz="2400" dirty="0" smtClean="0"/>
              <a:t> A Joana é uma gestora de vendas e os seus vendedores precisam de novos portáteis.</a:t>
            </a:r>
            <a:endParaRPr lang="pt-P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2 - </a:t>
            </a:r>
            <a:fld id="{1D72EBF8-7CF5-44B7-B2BF-E22DE4D0703D}" type="slidenum">
              <a:rPr lang="en-US" smtClean="0"/>
              <a:pPr/>
              <a:t>7</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2"/>
          <p:cNvSpPr>
            <a:spLocks noGrp="1" noChangeArrowheads="1"/>
          </p:cNvSpPr>
          <p:nvPr>
            <p:ph type="title"/>
          </p:nvPr>
        </p:nvSpPr>
        <p:spPr>
          <a:xfrm>
            <a:off x="354106" y="22412"/>
            <a:ext cx="8610599" cy="1143000"/>
          </a:xfrm>
        </p:spPr>
        <p:txBody>
          <a:bodyPr>
            <a:normAutofit/>
          </a:bodyPr>
          <a:lstStyle/>
          <a:p>
            <a:pPr algn="ctr"/>
            <a:r>
              <a:rPr lang="en-US" sz="3200" dirty="0"/>
              <a:t>O </a:t>
            </a:r>
            <a:r>
              <a:rPr lang="en-US" sz="3200" dirty="0" err="1"/>
              <a:t>processo</a:t>
            </a:r>
            <a:r>
              <a:rPr lang="en-US" sz="3200" dirty="0"/>
              <a:t> de </a:t>
            </a:r>
            <a:r>
              <a:rPr lang="en-US" sz="3200" dirty="0" err="1"/>
              <a:t>tomada</a:t>
            </a:r>
            <a:r>
              <a:rPr lang="en-US" sz="3200" dirty="0"/>
              <a:t> de </a:t>
            </a:r>
            <a:r>
              <a:rPr lang="en-US" sz="3200" dirty="0" err="1"/>
              <a:t>decisão</a:t>
            </a:r>
            <a:r>
              <a:rPr lang="en-US" sz="3200" dirty="0"/>
              <a:t> </a:t>
            </a:r>
            <a:r>
              <a:rPr lang="en-US" sz="2400" dirty="0" smtClean="0"/>
              <a:t>(cont.)</a:t>
            </a:r>
            <a:endParaRPr lang="en-US" sz="2400" dirty="0" smtClean="0">
              <a:latin typeface="Calibri" pitchFamily="34" charset="0"/>
            </a:endParaRPr>
          </a:p>
        </p:txBody>
      </p:sp>
      <p:sp>
        <p:nvSpPr>
          <p:cNvPr id="9" name="Rectangle 3"/>
          <p:cNvSpPr txBox="1">
            <a:spLocks/>
          </p:cNvSpPr>
          <p:nvPr/>
        </p:nvSpPr>
        <p:spPr bwMode="auto">
          <a:xfrm>
            <a:off x="466165" y="1452282"/>
            <a:ext cx="84582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t>Etapa 2: Identificar os Critérios de Decisão</a:t>
            </a:r>
          </a:p>
          <a:p>
            <a:pPr marL="342900" indent="-342900" algn="just" eaLnBrk="0" hangingPunct="0">
              <a:spcBef>
                <a:spcPct val="20000"/>
              </a:spcBef>
              <a:buFont typeface="Arial" charset="0"/>
              <a:buChar char="•"/>
            </a:pPr>
            <a:endParaRPr lang="pt-PT" sz="800" dirty="0" smtClean="0"/>
          </a:p>
          <a:p>
            <a:pPr marL="268288" indent="-268288" algn="just" eaLnBrk="0" hangingPunct="0">
              <a:spcBef>
                <a:spcPct val="20000"/>
              </a:spcBef>
              <a:tabLst>
                <a:tab pos="268288" algn="l"/>
              </a:tabLst>
            </a:pPr>
            <a:r>
              <a:rPr lang="pt-PT" sz="2400" dirty="0" smtClean="0"/>
              <a:t>- Critérios de decisão: são </a:t>
            </a:r>
            <a:r>
              <a:rPr lang="pt-PT" sz="2400" dirty="0" err="1" smtClean="0"/>
              <a:t>fatores</a:t>
            </a:r>
            <a:r>
              <a:rPr lang="pt-PT" sz="2400" dirty="0" smtClean="0"/>
              <a:t> que são importantes (relevantes) para resolver o problema.</a:t>
            </a:r>
          </a:p>
          <a:p>
            <a:pPr algn="just" eaLnBrk="0" hangingPunct="0">
              <a:spcBef>
                <a:spcPct val="20000"/>
              </a:spcBef>
            </a:pPr>
            <a:endParaRPr lang="pt-PT" sz="2400" dirty="0" smtClean="0"/>
          </a:p>
          <a:p>
            <a:pPr marL="1441450" indent="-1441450" algn="just" eaLnBrk="0" hangingPunct="0">
              <a:spcBef>
                <a:spcPct val="20000"/>
              </a:spcBef>
            </a:pPr>
            <a:endParaRPr lang="pt-PT" sz="2400" b="1" dirty="0" smtClean="0"/>
          </a:p>
          <a:p>
            <a:pPr marL="1441450" indent="-1441450" algn="just" eaLnBrk="0" hangingPunct="0">
              <a:spcBef>
                <a:spcPct val="20000"/>
              </a:spcBef>
            </a:pPr>
            <a:r>
              <a:rPr lang="pt-PT" sz="2400" b="1" dirty="0" smtClean="0"/>
              <a:t>Exemplo: </a:t>
            </a:r>
            <a:r>
              <a:rPr lang="pt-PT" sz="2400" dirty="0" smtClean="0"/>
              <a:t>A Joana decide que a memória e capacidade de armazenamento, a qualidade do ecrã, a duração da bateria, garantia e o peso são os critérios relevantes para a sua decisão.</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2 - </a:t>
            </a:r>
            <a:fld id="{1D72EBF8-7CF5-44B7-B2BF-E22DE4D0703D}" type="slidenum">
              <a:rPr lang="en-US" smtClean="0"/>
              <a:pPr/>
              <a:t>8</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7" name="Rectangle 2"/>
          <p:cNvSpPr>
            <a:spLocks noGrp="1" noChangeArrowheads="1"/>
          </p:cNvSpPr>
          <p:nvPr>
            <p:ph type="title"/>
          </p:nvPr>
        </p:nvSpPr>
        <p:spPr>
          <a:xfrm>
            <a:off x="354106" y="22412"/>
            <a:ext cx="8610599" cy="1143000"/>
          </a:xfrm>
        </p:spPr>
        <p:txBody>
          <a:bodyPr>
            <a:normAutofit/>
          </a:bodyPr>
          <a:lstStyle/>
          <a:p>
            <a:pPr algn="ctr"/>
            <a:r>
              <a:rPr lang="en-US" sz="3200" dirty="0"/>
              <a:t>O </a:t>
            </a:r>
            <a:r>
              <a:rPr lang="en-US" sz="3200" dirty="0" err="1"/>
              <a:t>processo</a:t>
            </a:r>
            <a:r>
              <a:rPr lang="en-US" sz="3200" dirty="0"/>
              <a:t> de </a:t>
            </a:r>
            <a:r>
              <a:rPr lang="en-US" sz="3200" dirty="0" err="1"/>
              <a:t>tomada</a:t>
            </a:r>
            <a:r>
              <a:rPr lang="en-US" sz="3200" dirty="0"/>
              <a:t> de </a:t>
            </a:r>
            <a:r>
              <a:rPr lang="en-US" sz="3200" dirty="0" err="1"/>
              <a:t>decisão</a:t>
            </a:r>
            <a:r>
              <a:rPr lang="en-US" sz="3200" dirty="0"/>
              <a:t> </a:t>
            </a:r>
            <a:r>
              <a:rPr lang="en-US" sz="2400" dirty="0" smtClean="0"/>
              <a:t>(cont.)</a:t>
            </a:r>
            <a:endParaRPr lang="en-US" sz="2400" dirty="0" smtClean="0">
              <a:latin typeface="Calibri" pitchFamily="34" charset="0"/>
            </a:endParaRPr>
          </a:p>
        </p:txBody>
      </p:sp>
      <p:sp>
        <p:nvSpPr>
          <p:cNvPr id="9" name="Rectangle 3"/>
          <p:cNvSpPr txBox="1">
            <a:spLocks/>
          </p:cNvSpPr>
          <p:nvPr/>
        </p:nvSpPr>
        <p:spPr bwMode="auto">
          <a:xfrm>
            <a:off x="381000" y="1439863"/>
            <a:ext cx="8229600" cy="4525963"/>
          </a:xfrm>
          <a:prstGeom prst="rect">
            <a:avLst/>
          </a:prstGeom>
          <a:noFill/>
          <a:ln w="9525">
            <a:noFill/>
            <a:miter lim="800000"/>
            <a:headEnd/>
            <a:tailEnd/>
          </a:ln>
        </p:spPr>
        <p:txBody>
          <a:bodyPr/>
          <a:lstStyle/>
          <a:p>
            <a:pPr marL="1708150" indent="-1708150" algn="just" eaLnBrk="0" hangingPunct="0">
              <a:spcBef>
                <a:spcPct val="20000"/>
              </a:spcBef>
            </a:pPr>
            <a:r>
              <a:rPr lang="pt-PT" sz="2800" b="1" dirty="0"/>
              <a:t>Etapa 3: Atribuir uma ponderação para cada um dos critérios</a:t>
            </a:r>
          </a:p>
          <a:p>
            <a:pPr marL="342900" indent="-342900" algn="just" eaLnBrk="0" hangingPunct="0">
              <a:spcBef>
                <a:spcPct val="20000"/>
              </a:spcBef>
              <a:buFont typeface="Arial" charset="0"/>
              <a:buChar char="•"/>
            </a:pPr>
            <a:endParaRPr lang="pt-PT" sz="800" dirty="0" smtClean="0"/>
          </a:p>
          <a:p>
            <a:pPr marL="814387" indent="-457200" algn="just" eaLnBrk="0" hangingPunct="0">
              <a:spcBef>
                <a:spcPct val="20000"/>
              </a:spcBef>
              <a:buFontTx/>
              <a:buChar char="-"/>
            </a:pPr>
            <a:r>
              <a:rPr lang="pt-PT" sz="2400" dirty="0" smtClean="0"/>
              <a:t>Se os critérios relevantes não são igualmente importantes, o decisor deve atribuir um peso diferenciado para cada critério. Um peso que permita acomodar essas diferentes prioridades, na tomada de decisão.</a:t>
            </a:r>
          </a:p>
          <a:p>
            <a:pPr marL="814387" indent="-457200" algn="just" eaLnBrk="0" hangingPunct="0">
              <a:spcBef>
                <a:spcPct val="20000"/>
              </a:spcBef>
              <a:buFontTx/>
              <a:buChar char="-"/>
            </a:pPr>
            <a:endParaRPr lang="pt-PT" sz="800" dirty="0" smtClean="0"/>
          </a:p>
          <a:p>
            <a:pPr marL="814387" indent="-457200" algn="just" eaLnBrk="0" hangingPunct="0">
              <a:spcBef>
                <a:spcPct val="20000"/>
              </a:spcBef>
              <a:buFontTx/>
              <a:buChar char="-"/>
              <a:tabLst>
                <a:tab pos="806450" algn="l"/>
              </a:tabLst>
            </a:pPr>
            <a:r>
              <a:rPr lang="pt-PT" sz="2400" dirty="0" smtClean="0"/>
              <a:t>Os critérios ponderados para o nosso </a:t>
            </a:r>
            <a:r>
              <a:rPr lang="pt-PT" sz="2400" b="1" dirty="0" smtClean="0"/>
              <a:t>exemplo</a:t>
            </a:r>
            <a:r>
              <a:rPr lang="pt-PT" sz="2400" dirty="0" smtClean="0"/>
              <a:t> são mostrados na Figura 2-2.</a:t>
            </a:r>
            <a:endParaRPr lang="pt-P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1120589" y="286871"/>
            <a:ext cx="7162800" cy="1524000"/>
          </a:xfrm>
        </p:spPr>
        <p:txBody>
          <a:bodyPr>
            <a:normAutofit/>
          </a:bodyPr>
          <a:lstStyle/>
          <a:p>
            <a:pPr algn="ctr"/>
            <a:r>
              <a:rPr lang="en-US" sz="3200" dirty="0" err="1" smtClean="0"/>
              <a:t>Figura</a:t>
            </a:r>
            <a:r>
              <a:rPr lang="en-US" sz="3200" dirty="0" smtClean="0"/>
              <a:t> 2-2</a:t>
            </a:r>
            <a:br>
              <a:rPr lang="en-US" sz="3200" dirty="0" smtClean="0"/>
            </a:br>
            <a:r>
              <a:rPr lang="en-US" sz="3200" dirty="0" err="1" smtClean="0"/>
              <a:t>Critérios</a:t>
            </a:r>
            <a:r>
              <a:rPr lang="en-US" sz="3200" dirty="0" smtClean="0"/>
              <a:t> de </a:t>
            </a:r>
            <a:r>
              <a:rPr lang="en-US" sz="3200" dirty="0" err="1" smtClean="0"/>
              <a:t>decisão</a:t>
            </a:r>
            <a:r>
              <a:rPr lang="en-US" sz="3200" dirty="0" smtClean="0"/>
              <a:t> </a:t>
            </a:r>
            <a:r>
              <a:rPr lang="en-US" sz="3200" dirty="0" err="1" smtClean="0"/>
              <a:t>relevantes</a:t>
            </a:r>
            <a:endParaRPr lang="en-US" sz="3200" dirty="0" smtClean="0">
              <a:latin typeface="Calibri" pitchFamily="34" charset="0"/>
            </a:endParaRPr>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1987" name="Picture 2"/>
          <p:cNvPicPr>
            <a:picLocks noChangeAspect="1" noChangeArrowheads="1"/>
          </p:cNvPicPr>
          <p:nvPr/>
        </p:nvPicPr>
        <p:blipFill>
          <a:blip r:embed="rId3" cstate="print"/>
          <a:srcRect/>
          <a:stretch>
            <a:fillRect/>
          </a:stretch>
        </p:blipFill>
        <p:spPr bwMode="auto">
          <a:xfrm>
            <a:off x="1371600" y="2209800"/>
            <a:ext cx="6689725" cy="27813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2 - </a:t>
            </a:r>
            <a:fld id="{1D72EBF8-7CF5-44B7-B2BF-E22DE4D0703D}" type="slidenum">
              <a:rPr lang="en-US" smtClean="0"/>
              <a:pPr/>
              <a:t>9</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Decision Mak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3909&quot;&gt;&lt;property id=&quot;20148&quot; value=&quot;5&quot;/&gt;&lt;property id=&quot;20300&quot; value=&quot;Slide 3 - &amp;quot;The Decision-Making Process&amp;quot;&quot;/&gt;&lt;property id=&quot;20307&quot; value=&quot;301&quot;/&gt;&lt;/object&gt;&lt;object type=&quot;3&quot; unique_id=&quot;18010&quot;&gt;&lt;property id=&quot;20148&quot; value=&quot;5&quot;/&gt;&lt;property id=&quot;20300&quot; value=&quot;Slide 4 - &amp;quot;Exhibit 6-1&amp;#x0D;&amp;#x0A;Decision-Making Process&amp;quot;&quot;/&gt;&lt;property id=&quot;20307&quot; value=&quot;380&quot;/&gt;&lt;/object&gt;&lt;object type=&quot;3&quot; unique_id=&quot;18011&quot;&gt;&lt;property id=&quot;20148&quot; value=&quot;5&quot;/&gt;&lt;property id=&quot;20300&quot; value=&quot;Slide 5 - &amp;quot;The Decision-Making Process (cont.)&amp;quot;&quot;/&gt;&lt;property id=&quot;20307&quot; value=&quot;393&quot;/&gt;&lt;/object&gt;&lt;object type=&quot;3&quot; unique_id=&quot;18012&quot;&gt;&lt;property id=&quot;20148&quot; value=&quot;5&quot;/&gt;&lt;property id=&quot;20300&quot; value=&quot;Slide 6 - &amp;quot;The Decision-Making Process (cont.)&amp;quot;&quot;/&gt;&lt;property id=&quot;20307&quot; value=&quot;392&quot;/&gt;&lt;/object&gt;&lt;object type=&quot;3&quot; unique_id=&quot;18013&quot;&gt;&lt;property id=&quot;20148&quot; value=&quot;5&quot;/&gt;&lt;property id=&quot;20300&quot; value=&quot;Slide 7 - &amp;quot;The Decision-Making Process (cont.)&amp;quot;&quot;/&gt;&lt;property id=&quot;20307&quot; value=&quot;391&quot;/&gt;&lt;/object&gt;&lt;object type=&quot;3&quot; unique_id=&quot;18014&quot;&gt;&lt;property id=&quot;20148&quot; value=&quot;5&quot;/&gt;&lt;property id=&quot;20300&quot; value=&quot;Slide 8 - &amp;quot;Exhibit 6-2&amp;#x0D;&amp;#x0A;Important Decision Criteria&amp;quot;&quot;/&gt;&lt;property id=&quot;20307&quot; value=&quot;390&quot;/&gt;&lt;/object&gt;&lt;object type=&quot;3&quot; unique_id=&quot;18015&quot;&gt;&lt;property id=&quot;20148&quot; value=&quot;5&quot;/&gt;&lt;property id=&quot;20300&quot; value=&quot;Slide 9 - &amp;quot;The Decision-Making Process (cont.)&amp;quot;&quot;/&gt;&lt;property id=&quot;20307&quot; value=&quot;389&quot;/&gt;&lt;/object&gt;&lt;object type=&quot;3&quot; unique_id=&quot;18016&quot;&gt;&lt;property id=&quot;20148&quot; value=&quot;5&quot;/&gt;&lt;property id=&quot;20300&quot; value=&quot;Slide 10 - &amp;quot;Exhibit 6-3&amp;#x0D;&amp;#x0A;Possible Alternatives&amp;quot;&quot;/&gt;&lt;property id=&quot;20307&quot; value=&quot;388&quot;/&gt;&lt;/object&gt;&lt;object type=&quot;3&quot; unique_id=&quot;18017&quot;&gt;&lt;property id=&quot;20148&quot; value=&quot;5&quot;/&gt;&lt;property id=&quot;20300&quot; value=&quot;Slide 11 - &amp;quot;The Decision-Making Process (cont.)&amp;quot;&quot;/&gt;&lt;property id=&quot;20307&quot; value=&quot;387&quot;/&gt;&lt;/object&gt;&lt;object type=&quot;3&quot; unique_id=&quot;18018&quot;&gt;&lt;property id=&quot;20148&quot; value=&quot;5&quot;/&gt;&lt;property id=&quot;20300&quot; value=&quot;Slide 12 - &amp;quot;The Decision-Making Process (cont.)&amp;quot;&quot;/&gt;&lt;property id=&quot;20307&quot; value=&quot;386&quot;/&gt;&lt;/object&gt;&lt;object type=&quot;3&quot; unique_id=&quot;18019&quot;&gt;&lt;property id=&quot;20148&quot; value=&quot;5&quot;/&gt;&lt;property id=&quot;20300&quot; value=&quot;Slide 14 - &amp;quot;The Decision-Making Process (cont.)&amp;quot;&quot;/&gt;&lt;property id=&quot;20307&quot; value=&quot;385&quot;/&gt;&lt;/object&gt;&lt;object type=&quot;3&quot; unique_id=&quot;18020&quot;&gt;&lt;property id=&quot;20148&quot; value=&quot;5&quot;/&gt;&lt;property id=&quot;20300&quot; value=&quot;Slide 15 - &amp;quot;The Decision-Making Process (cont.)&amp;quot;&quot;/&gt;&lt;property id=&quot;20307&quot; value=&quot;384&quot;/&gt;&lt;/object&gt;&lt;object type=&quot;3&quot; unique_id=&quot;18021&quot;&gt;&lt;property id=&quot;20148&quot; value=&quot;5&quot;/&gt;&lt;property id=&quot;20300&quot; value=&quot;Slide 16 - &amp;quot;Exhibit 6-5&amp;#x0D;&amp;#x0A;Decisions Managers May Make&amp;quot;&quot;/&gt;&lt;property id=&quot;20307&quot; value=&quot;383&quot;/&gt;&lt;/object&gt;&lt;object type=&quot;3&quot; unique_id=&quot;18022&quot;&gt;&lt;property id=&quot;20148&quot; value=&quot;5&quot;/&gt;&lt;property id=&quot;20300&quot; value=&quot;Slide 17 - &amp;quot;Exhibit 6-5&amp;#x0D;&amp;#x0A;Decisions Managers May Make (cont.)&amp;quot;&quot;/&gt;&lt;property id=&quot;20307&quot; value=&quot;382&quot;/&gt;&lt;/object&gt;&lt;object type=&quot;3&quot; unique_id=&quot;18023&quot;&gt;&lt;property id=&quot;20148&quot; value=&quot;5&quot;/&gt;&lt;property id=&quot;20300&quot; value=&quot;Slide 19 - &amp;quot;Making Decisions: Bounded Rationality&amp;quot;&quot;/&gt;&lt;property id=&quot;20307&quot; value=&quot;381&quot;/&gt;&lt;/object&gt;&lt;object type=&quot;3&quot; unique_id=&quot;18239&quot;&gt;&lt;property id=&quot;20148&quot; value=&quot;5&quot;/&gt;&lt;property id=&quot;20300&quot; value=&quot;Slide 20 - &amp;quot;Making Decisions: The Role of Intuition&amp;quot;&quot;/&gt;&lt;property id=&quot;20307&quot; value=&quot;400&quot;/&gt;&lt;/object&gt;&lt;object type=&quot;3&quot; unique_id=&quot;18240&quot;&gt;&lt;property id=&quot;20148&quot; value=&quot;5&quot;/&gt;&lt;property id=&quot;20300&quot; value=&quot;Slide 18 - &amp;quot;Making Decisions: Rationality&amp;quot;&quot;/&gt;&lt;property id=&quot;20307&quot; value=&quot;399&quot;/&gt;&lt;/object&gt;&lt;object type=&quot;3&quot; unique_id=&quot;18241&quot;&gt;&lt;property id=&quot;20148&quot; value=&quot;5&quot;/&gt;&lt;property id=&quot;20300&quot; value=&quot;Slide 21 - &amp;quot;Exhibit 6-6&amp;#x0D;&amp;#x0A;What Is Intuition?&amp;quot;&quot;/&gt;&lt;property id=&quot;20307&quot; value=&quot;398&quot;/&gt;&lt;/object&gt;&lt;object type=&quot;3&quot; unique_id=&quot;18242&quot;&gt;&lt;property id=&quot;20148&quot; value=&quot;5&quot;/&gt;&lt;property id=&quot;20300&quot; value=&quot;Slide 22 - &amp;quot;Making Decisions: The Role of Evidence-Based Management&amp;quot;&quot;/&gt;&lt;property id=&quot;20307&quot; value=&quot;397&quot;/&gt;&lt;/object&gt;&lt;object type=&quot;3&quot; unique_id=&quot;18243&quot;&gt;&lt;property id=&quot;20148&quot; value=&quot;5&quot;/&gt;&lt;property id=&quot;20300&quot; value=&quot;Slide 23 - &amp;quot;Structured Problems and Programmed Decisions&amp;quot;&quot;/&gt;&lt;property id=&quot;20307&quot; value=&quot;396&quot;/&gt;&lt;/object&gt;&lt;object type=&quot;3&quot; unique_id=&quot;18244&quot;&gt;&lt;property id=&quot;20148&quot; value=&quot;5&quot;/&gt;&lt;property id=&quot;20300&quot; value=&quot;Slide 24 - &amp;quot;Structured Problems and Programmed Decisions (cont.)&amp;quot;&quot;/&gt;&lt;property id=&quot;20307&quot; value=&quot;395&quot;/&gt;&lt;/object&gt;&lt;object type=&quot;3&quot; unique_id=&quot;18245&quot;&gt;&lt;property id=&quot;20148&quot; value=&quot;5&quot;/&gt;&lt;property id=&quot;20300&quot; value=&quot;Slide 26 - &amp;quot;Exhibit 6-7&amp;#x0D;&amp;#x0A;Programmed Versus&amp;#x0D;&amp;#x0A;Nonprogrammed Decisions&amp;quot;&quot;/&gt;&lt;property id=&quot;20307&quot; value=&quot;394&quot;/&gt;&lt;/object&gt;&lt;object type=&quot;3&quot; unique_id=&quot;18470&quot;&gt;&lt;property id=&quot;20148&quot; value=&quot;5&quot;/&gt;&lt;property id=&quot;20300&quot; value=&quot;Slide 25 - &amp;quot;Unstructured Problems and Nonprogrammed Decisions&amp;#x0D;&amp;#x0A;&amp;quot;&quot;/&gt;&lt;property id=&quot;20307&quot; value=&quot;401&quot;/&gt;&lt;/object&gt;&lt;object type=&quot;3&quot; unique_id=&quot;18471&quot;&gt;&lt;property id=&quot;20148&quot; value=&quot;5&quot;/&gt;&lt;property id=&quot;20300&quot; value=&quot;Slide 27 - &amp;quot;Decision-Making Conditions&amp;quot;&quot;/&gt;&lt;property id=&quot;20307&quot; value=&quot;405&quot;/&gt;&lt;/object&gt;&lt;object type=&quot;3&quot; unique_id=&quot;18472&quot;&gt;&lt;property id=&quot;20148&quot; value=&quot;5&quot;/&gt;&lt;property id=&quot;20300&quot; value=&quot;Slide 28 - &amp;quot;Exhibit 6-9&amp;#x0D;&amp;#x0A;Payoff Matrix&amp;quot;&quot;/&gt;&lt;property id=&quot;20307&quot; value=&quot;404&quot;/&gt;&lt;/object&gt;&lt;object type=&quot;3&quot; unique_id=&quot;18473&quot;&gt;&lt;property id=&quot;20148&quot; value=&quot;5&quot;/&gt;&lt;property id=&quot;20300&quot; value=&quot;Slide 30 - &amp;quot;Decision-Making Styles&amp;quot;&quot;/&gt;&lt;property id=&quot;20307&quot; value=&quot;403&quot;/&gt;&lt;/object&gt;&lt;object type=&quot;3&quot; unique_id=&quot;18474&quot;&gt;&lt;property id=&quot;20148&quot; value=&quot;5&quot;/&gt;&lt;property id=&quot;20300&quot; value=&quot;Slide 36 - &amp;quot;Exhibit 6-12&amp;#x0D;&amp;#x0A;Overview of Managerial Decision Making&amp;quot;&quot;/&gt;&lt;property id=&quot;20307&quot; value=&quot;402&quot;/&gt;&lt;/object&gt;&lt;object type=&quot;3&quot; unique_id=&quot;19168&quot;&gt;&lt;property id=&quot;20148&quot; value=&quot;5&quot;/&gt;&lt;property id=&quot;20300&quot; value=&quot;Slide 13 - &amp;quot;Exhibit 6-4&amp;#x0D;&amp;#x0A;Evaluation of Alternatives&amp;quot;&quot;/&gt;&lt;property id=&quot;20307&quot; value=&quot;423&quot;/&gt;&lt;/object&gt;&lt;object type=&quot;3&quot; unique_id=&quot;19169&quot;&gt;&lt;property id=&quot;20148&quot; value=&quot;5&quot;/&gt;&lt;property id=&quot;20300&quot; value=&quot;Slide 29 - &amp;quot;Exhibit 6-10&amp;#x0D;&amp;#x0A;Regret Matrix&amp;quot;&quot;/&gt;&lt;property id=&quot;20307&quot; value=&quot;411&quot;/&gt;&lt;/object&gt;&lt;object type=&quot;3&quot; unique_id=&quot;19170&quot;&gt;&lt;property id=&quot;20148&quot; value=&quot;5&quot;/&gt;&lt;property id=&quot;20300&quot; value=&quot;Slide 31 - &amp;quot;Decision-Making Biases and Errors&amp;quot;&quot;/&gt;&lt;property id=&quot;20307&quot; value=&quot;410&quot;/&gt;&lt;/object&gt;&lt;object type=&quot;3&quot; unique_id=&quot;19171&quot;&gt;&lt;property id=&quot;20148&quot; value=&quot;5&quot;/&gt;&lt;property id=&quot;20300&quot; value=&quot;Slide 32 - &amp;quot;Decision-Making Biases and Errors (cont.)&amp;quot;&quot;/&gt;&lt;property id=&quot;20307&quot; value=&quot;409&quot;/&gt;&lt;/object&gt;&lt;object type=&quot;3&quot; unique_id=&quot;19172&quot;&gt;&lt;property id=&quot;20148&quot; value=&quot;5&quot;/&gt;&lt;property id=&quot;20300&quot; value=&quot;Slide 33 - &amp;quot;Decision-Making Biases and Errors (cont.)&amp;quot;&quot;/&gt;&lt;property id=&quot;20307&quot; value=&quot;408&quot;/&gt;&lt;/object&gt;&lt;object type=&quot;3&quot; unique_id=&quot;19173&quot;&gt;&lt;property id=&quot;20148&quot; value=&quot;5&quot;/&gt;&lt;property id=&quot;20300&quot; value=&quot;Slide 34 - &amp;quot;Decision-Making Biases and Errors (cont.)&amp;quot;&quot;/&gt;&lt;property id=&quot;20307&quot; value=&quot;406&quot;/&gt;&lt;/object&gt;&lt;object type=&quot;3&quot; unique_id=&quot;19174&quot;&gt;&lt;property id=&quot;20148&quot; value=&quot;5&quot;/&gt;&lt;property id=&quot;20300&quot; value=&quot;Slide 35 - &amp;quot;Exhibit 6-11&amp;#x0D;&amp;#x0A;Common Decision-Making Biases&amp;quot;&quot;/&gt;&lt;property id=&quot;20307&quot; value=&quot;407&quot;/&gt;&lt;/object&gt;&lt;object type=&quot;3&quot; unique_id=&quot;19175&quot;&gt;&lt;property id=&quot;20148&quot; value=&quot;5&quot;/&gt;&lt;property id=&quot;20300&quot; value=&quot;Slide 37 - &amp;quot;Guidelines for Making Effective Decisions:&amp;#x0D;&amp;#x0A;&amp;quot;&quot;/&gt;&lt;property id=&quot;20307&quot; value=&quot;418&quot;/&gt;&lt;/object&gt;&lt;object type=&quot;3&quot; unique_id=&quot;19176&quot;&gt;&lt;property id=&quot;20148&quot; value=&quot;5&quot;/&gt;&lt;property id=&quot;20300&quot; value=&quot;Slide 38 - &amp;quot;Design Thinking and Decision Making&amp;quot;&quot;/&gt;&lt;property id=&quot;20307&quot; value=&quot;417&quot;/&gt;&lt;/object&gt;&lt;object type=&quot;3&quot; unique_id=&quot;19177&quot;&gt;&lt;property id=&quot;20148&quot; value=&quot;5&quot;/&gt;&lt;property id=&quot;20300&quot; value=&quot;Slide 39 - &amp;quot;Review Learning Outcome 6.1&amp;quot;&quot;/&gt;&lt;property id=&quot;20307&quot; value=&quot;416&quot;/&gt;&lt;/object&gt;&lt;object type=&quot;3&quot; unique_id=&quot;19178&quot;&gt;&lt;property id=&quot;20148&quot; value=&quot;5&quot;/&gt;&lt;property id=&quot;20300&quot; value=&quot;Slide 40 - &amp;quot;Review Learning Outcome 6.2&amp;quot;&quot;/&gt;&lt;property id=&quot;20307&quot; value=&quot;415&quot;/&gt;&lt;/object&gt;&lt;object type=&quot;3&quot; unique_id=&quot;19179&quot;&gt;&lt;property id=&quot;20148&quot; value=&quot;5&quot;/&gt;&lt;property id=&quot;20300&quot; value=&quot;Slide 41 - &amp;quot;Review Learning Outcome 6.2 (cont.)&amp;quot;&quot;/&gt;&lt;property id=&quot;20307&quot; value=&quot;414&quot;/&gt;&lt;/object&gt;&lt;object type=&quot;3&quot; unique_id=&quot;19180&quot;&gt;&lt;property id=&quot;20148&quot; value=&quot;5&quot;/&gt;&lt;property id=&quot;20300&quot; value=&quot;Slide 42 - &amp;quot;Review Learning Outcome 6.3&amp;quot;&quot;/&gt;&lt;property id=&quot;20307&quot; value=&quot;413&quot;/&gt;&lt;/object&gt;&lt;object type=&quot;3&quot; unique_id=&quot;19181&quot;&gt;&lt;property id=&quot;20148&quot; value=&quot;5&quot;/&gt;&lt;property id=&quot;20300&quot; value=&quot;Slide 43 - &amp;quot;Review Learning Outcome 6.3 (cont.)&amp;quot;&quot;/&gt;&lt;property id=&quot;20307&quot; value=&quot;412&quot;/&gt;&lt;/object&gt;&lt;object type=&quot;3&quot; unique_id=&quot;19182&quot;&gt;&lt;property id=&quot;20148&quot; value=&quot;5&quot;/&gt;&lt;property id=&quot;20300&quot; value=&quot;Slide 44 - &amp;quot;Review Learning Outcome 6.4&amp;quot;&quot;/&gt;&lt;property id=&quot;20307&quot; value=&quot;422&quot;/&gt;&lt;/object&gt;&lt;object type=&quot;3&quot; unique_id=&quot;19183&quot;&gt;&lt;property id=&quot;20148&quot; value=&quot;5&quot;/&gt;&lt;property id=&quot;20300&quot; value=&quot;Slide 45 - &amp;quot;Review Learning Outcome 6.5&amp;quot;&quot;/&gt;&lt;property id=&quot;20307&quot; value=&quot;421&quot;/&gt;&lt;/object&gt;&lt;object type=&quot;3&quot; unique_id=&quot;19184&quot;&gt;&lt;property id=&quot;20148&quot; value=&quot;5&quot;/&gt;&lt;property id=&quot;20300&quot; value=&quot;Slide 46 - &amp;quot;Review Learning Outcome 6.5 (cont.)&amp;quot;&quot;/&gt;&lt;property id=&quot;20307&quot; value=&quot;420&quot;/&gt;&lt;/object&gt;&lt;/object&gt;&lt;/object&gt;&lt;/database&gt;"/>
  <p:tag name="SECTOMILLISECCONVERTED" val="1"/>
</p:tagLst>
</file>

<file path=ppt/theme/theme1.xml><?xml version="1.0" encoding="utf-8"?>
<a:theme xmlns:a="http://schemas.openxmlformats.org/drawingml/2006/main" name="robbins_mgmt13e_inppt_ppt02">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robbins_mgmt13e_inppt_ppt02.ppt</Template>
  <TotalTime>1964</TotalTime>
  <Words>4127</Words>
  <Application>Microsoft Office PowerPoint</Application>
  <PresentationFormat>On-screen Show (4:3)</PresentationFormat>
  <Paragraphs>361</Paragraphs>
  <Slides>40</Slides>
  <Notes>35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40</vt:i4>
      </vt:variant>
    </vt:vector>
  </HeadingPairs>
  <TitlesOfParts>
    <vt:vector size="50" baseType="lpstr">
      <vt:lpstr>Arial</vt:lpstr>
      <vt:lpstr>Calibri</vt:lpstr>
      <vt:lpstr>Gill Sans MT</vt:lpstr>
      <vt:lpstr>HelveticaNeue-Bold</vt:lpstr>
      <vt:lpstr>HelveticaNeue-Light</vt:lpstr>
      <vt:lpstr>Wingdings 3</vt:lpstr>
      <vt:lpstr>robbins_mgmt13e_inppt_ppt02</vt:lpstr>
      <vt:lpstr>3_Office Theme</vt:lpstr>
      <vt:lpstr>4_Office Theme</vt:lpstr>
      <vt:lpstr>Urban Pop</vt:lpstr>
      <vt:lpstr>Tomada de decisão</vt:lpstr>
      <vt:lpstr>Objetivos</vt:lpstr>
      <vt:lpstr>PowerPoint Presentation</vt:lpstr>
      <vt:lpstr>The Decision-Making Process</vt:lpstr>
      <vt:lpstr>Figura 2-1 O Processo de tomada de decisão</vt:lpstr>
      <vt:lpstr>O processo de tomada de decisão (cont.)</vt:lpstr>
      <vt:lpstr>O processo de tomada de decisão (cont.)</vt:lpstr>
      <vt:lpstr>O processo de tomada de decisão (cont.)</vt:lpstr>
      <vt:lpstr>Figura 2-2 Critérios de decisão relevantes</vt:lpstr>
      <vt:lpstr>O processo de tomada de decisão (cont.)</vt:lpstr>
      <vt:lpstr>figura 2-3 Alternativas</vt:lpstr>
      <vt:lpstr>PowerPoint Presentation</vt:lpstr>
      <vt:lpstr>PowerPoint Presentation</vt:lpstr>
      <vt:lpstr>figura 2-4 Avaliação das Alternativas</vt:lpstr>
      <vt:lpstr>PowerPoint Presentation</vt:lpstr>
      <vt:lpstr>PowerPoint Presentation</vt:lpstr>
      <vt:lpstr>Figura 2-5 Exemplo de decisões de gestão</vt:lpstr>
      <vt:lpstr>Figura 2-5 Exemplo de decisões de gestão</vt:lpstr>
      <vt:lpstr>Figura 2-5 Exemplo de decisões de gestão</vt:lpstr>
      <vt:lpstr>Figura 2-5 Exemplo de decisões de gestão</vt:lpstr>
      <vt:lpstr>Figura 2-12 perspeCtiva geral sobre o processo de tomada de decisão</vt:lpstr>
      <vt:lpstr>Tomada de decisão: Racionalidade</vt:lpstr>
      <vt:lpstr>Tomada de decisão: Racionalidade limitada</vt:lpstr>
      <vt:lpstr>Bounded rationality model (Herbert Simon)</vt:lpstr>
      <vt:lpstr>Tomada de decisão: A intuição</vt:lpstr>
      <vt:lpstr>Figura 2-6 O que é a intuição?</vt:lpstr>
      <vt:lpstr>TOMADA DE DECISÃO: DECISÃO BASEADA EM EVIDÊNCIA</vt:lpstr>
      <vt:lpstr>PROBLEMAS ESTRUTURADOS E  DECISÕES PROGRAMADAS</vt:lpstr>
      <vt:lpstr>PROBLEMAS ESTRUTURADOS E  DECISÕES PROGRAMADAS (CONT)</vt:lpstr>
      <vt:lpstr>PowerPoint Presentation</vt:lpstr>
      <vt:lpstr>fIGURA 2-7 DECISÕES PROGRAMADAS VS DecISÕES NÃO PROGRAMADAS</vt:lpstr>
      <vt:lpstr>CONDIÇÕES /CONTEXTO DO PROCESSO DE DECISÃO</vt:lpstr>
      <vt:lpstr>fIGURA 2-8 VALOR ESPERADO </vt:lpstr>
      <vt:lpstr>FIGURA 2-9 MatriZ DE RESULTADOS</vt:lpstr>
      <vt:lpstr>FIGURA 2-10 MatriZ DO ARREPENDIMENTO</vt:lpstr>
      <vt:lpstr>ESTILOS DE TOMADA DE DECISÃO</vt:lpstr>
      <vt:lpstr>     FIGURA 2-11 ERROS E ENVIESAMENTOS MAIS COMUNS</vt:lpstr>
      <vt:lpstr>        LINHAS ORIENTADORAS PARA UM PROCESSO DE TOMADA DE DECISÃO EFICAZ</vt:lpstr>
      <vt:lpstr>Design ThINKING E O PROCESSO DE TOMADA DE DECISÃO</vt:lpstr>
      <vt:lpstr>PowerPoint Presentation</vt:lpstr>
    </vt:vector>
  </TitlesOfParts>
  <Company>The 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as Decision Makers</dc:title>
  <dc:creator>mdrbnson</dc:creator>
  <cp:lastModifiedBy>Eduarda Soares</cp:lastModifiedBy>
  <cp:revision>143</cp:revision>
  <dcterms:created xsi:type="dcterms:W3CDTF">2014-10-04T00:59:36Z</dcterms:created>
  <dcterms:modified xsi:type="dcterms:W3CDTF">2016-09-13T09:56:07Z</dcterms:modified>
</cp:coreProperties>
</file>